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8" r:id="rId2"/>
    <p:sldId id="299" r:id="rId3"/>
    <p:sldId id="300" r:id="rId4"/>
    <p:sldId id="307" r:id="rId5"/>
    <p:sldId id="306" r:id="rId6"/>
    <p:sldId id="301" r:id="rId7"/>
    <p:sldId id="309" r:id="rId8"/>
    <p:sldId id="310" r:id="rId9"/>
    <p:sldId id="311" r:id="rId10"/>
    <p:sldId id="294" r:id="rId11"/>
    <p:sldId id="297" r:id="rId12"/>
    <p:sldId id="30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83385-6690-0EF3-7A44-BABBAF93F6F5}" name="Jess Rolwes" initials="JR" userId="S::JROLWES@cb-sisco.com::2e34b49f-db7a-477a-b654-018e28cde0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85850" autoAdjust="0"/>
  </p:normalViewPr>
  <p:slideViewPr>
    <p:cSldViewPr snapToGrid="0">
      <p:cViewPr varScale="1">
        <p:scale>
          <a:sx n="91" d="100"/>
          <a:sy n="91" d="100"/>
        </p:scale>
        <p:origin x="47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D51E5F-586C-CBC3-3DE0-D07C50B8C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A482-2F2F-C1C1-ECFD-8BE9827BDB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B3D9-5D4A-8D4A-BFEB-B915D92E6CC3}" type="datetimeFigureOut">
              <a:rPr lang="en-US" smtClean="0"/>
              <a:t>04/02/2025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A6905-0991-AEC7-CF69-B1041BD79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475AE-CD55-5787-7F9A-609FBE45E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AABA-281F-5445-AF7D-B9E3D933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1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8AB0-3E09-4F4E-A063-EFF3F1745883}" type="datetimeFigureOut">
              <a:rPr lang="en-US" smtClean="0"/>
              <a:t>04/02/2025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1A3E-3034-3D4B-B8D1-4C896FFD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an Icon: </a:t>
            </a: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 to “Insert” in the top menu, click icons, then select the icon you wish to include. You can update the color under the “Shape Format” tab.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2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6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7EEC-4D20-BE5B-D2D0-A2C33BB4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6976B-1319-5B7C-6417-ACE2A3B77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E0F8F-DF57-0932-C2E0-B2595A7F6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8AED8-8E9C-4DEB-678E-9E0667214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C299F-834F-3AE9-3AE2-070CB50B9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9EA2B-AD9C-45F3-EA9B-C5F4EE9E5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17FDD-0E3A-83A1-D677-6FE977166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9E292-F05F-4DD1-24F2-80D6CC4CE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98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6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B45E-0C1B-16AE-DD3C-D3F33AD4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98475-1480-9B39-8EDD-8FA3BE1CE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BF771-8DD2-1485-5BDD-F6466ED78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8859-8147-8100-69B4-0F6B18E9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7A894-BB55-B6C9-9DF4-A040055CD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4E0E4-BB2D-E288-EAF8-DA1C76F0F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0B957-C13C-AD68-30DE-FB3FB73E1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BF18-3282-94EC-54FC-E229424ED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F10F-5210-1512-CBE4-680408AE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8DA1-A385-CF18-D2B8-D238A90B2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59585-1A40-6B28-3DA2-121F7C32C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F302-AB94-B318-09CA-5DFC6D23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9A6098D-6DED-0560-3DBD-803D8EC53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66" y="1731861"/>
            <a:ext cx="2467534" cy="445229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489EC7B6-8A31-9199-C7F7-C174C69AB117}"/>
              </a:ext>
            </a:extLst>
          </p:cNvPr>
          <p:cNvSpPr txBox="1">
            <a:spLocks/>
          </p:cNvSpPr>
          <p:nvPr userDrawn="1"/>
        </p:nvSpPr>
        <p:spPr>
          <a:xfrm>
            <a:off x="1410226" y="3870429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1E3854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April 2,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1E3854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AFEC75-8893-E8D5-C271-6AB9576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253439"/>
            <a:ext cx="4114800" cy="1641805"/>
          </a:xfrm>
          <a:prstGeom prst="rect">
            <a:avLst/>
          </a:prstGeom>
        </p:spPr>
        <p:txBody>
          <a:bodyPr/>
          <a:lstStyle>
            <a:lvl1pPr algn="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2DC2622-9C3F-922F-CA4B-9D0C8C9BF5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0983" y="0"/>
            <a:ext cx="6731018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AC6CE-308F-0A4A-DFCC-3675D5316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1139" y="4175229"/>
            <a:ext cx="2017574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281936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636049" y="346293"/>
            <a:ext cx="10919902" cy="6165414"/>
          </a:xfrm>
          <a:prstGeom prst="roundRect">
            <a:avLst>
              <a:gd name="adj" fmla="val 8094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469" y="792997"/>
            <a:ext cx="9707088" cy="70313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469" y="1674144"/>
            <a:ext cx="10009314" cy="43908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0744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924" y="1374617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4033" y="909858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924" y="2098979"/>
            <a:ext cx="6207919" cy="4137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1/3 &amp;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1" y="1978777"/>
            <a:ext cx="3979507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F4EB35B-0859-575B-F693-87CD9B711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3478" y="1978777"/>
            <a:ext cx="6406889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8669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588714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571" y="36977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0553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018BE4-5772-4B7D-17F4-5C2CE82699AB}"/>
              </a:ext>
            </a:extLst>
          </p:cNvPr>
          <p:cNvSpPr/>
          <p:nvPr userDrawn="1"/>
        </p:nvSpPr>
        <p:spPr>
          <a:xfrm>
            <a:off x="6360198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C9B8384-515B-E0C2-D714-F4051F7BB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54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B8A64EA-E27C-7CF3-D987-7742D8CB5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1828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0F9C9-EAF7-8727-CE4E-743B3D3482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1829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9076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3D4A7-9908-393B-16D4-DC76C3B46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511" y="425504"/>
            <a:ext cx="3421118" cy="6006991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631" y="2066278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740" y="1601519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0631" y="2790641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E6BC32-31E3-70E4-8F3A-FFED91D9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155" y="820802"/>
            <a:ext cx="4676073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8E345-0876-0A67-4DC4-EF2E5A52B6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156" y="2339333"/>
            <a:ext cx="5206846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E3CB804-D0A9-433A-8AC7-13C5D3767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9155" y="3290302"/>
            <a:ext cx="5206846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288F22-8892-7F6D-7C7A-88BC44A8D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0811" y="425505"/>
            <a:ext cx="4922033" cy="5856026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30A4F7D1-42DF-68E4-DBCD-7C4E5C48B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65CE8-E262-EC6A-11C4-670EB0F583E6}"/>
              </a:ext>
            </a:extLst>
          </p:cNvPr>
          <p:cNvSpPr/>
          <p:nvPr userDrawn="1"/>
        </p:nvSpPr>
        <p:spPr>
          <a:xfrm>
            <a:off x="304800" y="315957"/>
            <a:ext cx="9677400" cy="6226085"/>
          </a:xfrm>
          <a:prstGeom prst="roundRect">
            <a:avLst>
              <a:gd name="adj" fmla="val 8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45920" tIns="91440" bIns="91440" rtlCol="0" anchor="ctr" anchorCtr="0"/>
          <a:lstStyle/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E08F758-9475-FC19-CD78-055975C2F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509329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349011-F4ED-E531-EDD1-453275688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2192" y="3100760"/>
            <a:ext cx="2035216" cy="368218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91B24-0F83-8359-8A9C-33F96F27A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84" y="1211109"/>
            <a:ext cx="5254625" cy="70171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ACF75-C63A-5D79-0BF7-2999B260A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7375" y="0"/>
            <a:ext cx="5254625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4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C390B5-6438-F26A-4941-121608D7F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92" y="607520"/>
            <a:ext cx="7511142" cy="986150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98D951-EAB1-D1B2-ED41-BA1980DFDC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137" y="1751013"/>
            <a:ext cx="4323125" cy="4610100"/>
          </a:xfrm>
          <a:prstGeom prst="roundRect">
            <a:avLst>
              <a:gd name="adj" fmla="val 123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575AE-A013-EF71-EEE5-AA80CC9E7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4149" y="1916725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69CEA6E-29A4-B8CE-9C4A-98732DA92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E822DB-15C6-F7C1-FF18-065026F14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71" y="1383183"/>
            <a:ext cx="5443327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2" y="2248522"/>
            <a:ext cx="5443327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937C56C-9161-283C-9E0D-2E65E1B13BE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05550" y="1382713"/>
            <a:ext cx="5297488" cy="47545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3" y="1484478"/>
            <a:ext cx="10954444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F88A71C-C87E-3186-9A0A-39E37B319B2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52463" y="2449514"/>
            <a:ext cx="10369550" cy="3898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9477" y="2550184"/>
            <a:ext cx="5574475" cy="1333046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1228F-B9DD-DB0D-D92E-2D965BCF1571}"/>
              </a:ext>
            </a:extLst>
          </p:cNvPr>
          <p:cNvCxnSpPr/>
          <p:nvPr userDrawn="1"/>
        </p:nvCxnSpPr>
        <p:spPr>
          <a:xfrm>
            <a:off x="1516084" y="2674917"/>
            <a:ext cx="0" cy="1508166"/>
          </a:xfrm>
          <a:prstGeom prst="line">
            <a:avLst/>
          </a:prstGeom>
          <a:ln w="76200" cap="rnd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078788BC-A6E9-1C3C-DB29-F34578285E1C}"/>
              </a:ext>
            </a:extLst>
          </p:cNvPr>
          <p:cNvSpPr txBox="1">
            <a:spLocks/>
          </p:cNvSpPr>
          <p:nvPr userDrawn="1"/>
        </p:nvSpPr>
        <p:spPr>
          <a:xfrm>
            <a:off x="1989147" y="4446157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April 2,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28F8B4-A894-F296-ED4B-BB6DD674D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2830" y="4760196"/>
            <a:ext cx="2017574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110384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35B87FA2-DAE8-08B8-A44C-53C5B687E593}"/>
              </a:ext>
            </a:extLst>
          </p:cNvPr>
          <p:cNvSpPr/>
          <p:nvPr userDrawn="1"/>
        </p:nvSpPr>
        <p:spPr>
          <a:xfrm>
            <a:off x="6874106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4F22A7C-AF28-AE77-63B2-CAFF304D3F7B}"/>
              </a:ext>
            </a:extLst>
          </p:cNvPr>
          <p:cNvSpPr/>
          <p:nvPr userDrawn="1"/>
        </p:nvSpPr>
        <p:spPr>
          <a:xfrm>
            <a:off x="9414987" y="674071"/>
            <a:ext cx="2356405" cy="5637644"/>
          </a:xfrm>
          <a:prstGeom prst="roundRect">
            <a:avLst>
              <a:gd name="adj" fmla="val 11651"/>
            </a:avLst>
          </a:prstGeom>
          <a:solidFill>
            <a:srgbClr val="3C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3C5775"/>
              </a:solidFill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33DBF5A-D1A5-7A8D-6A1D-A870158EFF60}"/>
              </a:ext>
            </a:extLst>
          </p:cNvPr>
          <p:cNvSpPr/>
          <p:nvPr userDrawn="1"/>
        </p:nvSpPr>
        <p:spPr>
          <a:xfrm>
            <a:off x="4331870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44A12AFB-89BA-D98A-3C93-6EED21198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1870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FF8084B2-46C4-3569-FFAB-E2D5BD63D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5236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14C97EA4-1EF9-EBA9-59D8-64BAFE7072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8603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D15ED0-E158-31C3-2A8F-7DB2D1632C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075" y="3716338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CF66FD-892C-1741-4040-A7B8EC7C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9170" y="3716337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3C6B7F-ECD6-638C-A9C7-2091427FBF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1221" y="3659612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967811-1DE0-86FB-9B4C-018B64245A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1956" y="4274787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5DB353A-9367-3E79-7A23-EE335DF4CF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9169" y="4272478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F0DCAE-64C8-ECCD-E195-3430825E4C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01221" y="4257042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35CC4-3B53-B5D4-46EF-FBE9192BF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5" y="4424331"/>
            <a:ext cx="3239388" cy="1378592"/>
          </a:xfrm>
          <a:prstGeom prst="rect">
            <a:avLst/>
          </a:prstGeom>
        </p:spPr>
        <p:txBody>
          <a:bodyPr/>
          <a:lstStyle>
            <a:lvl1pPr algn="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0577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144433-A142-6F78-24A0-86A1E86D2319}"/>
              </a:ext>
            </a:extLst>
          </p:cNvPr>
          <p:cNvSpPr/>
          <p:nvPr userDrawn="1"/>
        </p:nvSpPr>
        <p:spPr>
          <a:xfrm>
            <a:off x="4552207" y="1967851"/>
            <a:ext cx="3087585" cy="4512624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1035132" y="1967851"/>
            <a:ext cx="3087585" cy="45126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294AD5A-AC74-AE08-0CAD-56D707BC103D}"/>
              </a:ext>
            </a:extLst>
          </p:cNvPr>
          <p:cNvSpPr/>
          <p:nvPr userDrawn="1"/>
        </p:nvSpPr>
        <p:spPr>
          <a:xfrm>
            <a:off x="8069283" y="1967851"/>
            <a:ext cx="3087585" cy="4512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35A91D8-9098-8208-9E74-67C792CE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E9F3B8E-6692-E791-D6D5-38AC2C55C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4359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C68FD91-1E68-6064-5EA5-DD6B86B3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1435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2BA451-1B81-63EA-5B02-E95155F42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1859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E76F178-9F98-18BA-D878-A47AAF307C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8390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444B543-462E-9DA1-E17F-2D45AF3870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466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EDC98DC1-5A8D-E689-C823-358115AEE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B0BB2C-DC1C-EE95-0420-546708D9F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941510F-8C7D-9ABA-AD2E-B9D1F460B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31215-680D-AD7E-B74B-74092ECDCE2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8AE2B7-9A38-31D1-DACF-341C496A5DCF}"/>
              </a:ext>
            </a:extLst>
          </p:cNvPr>
          <p:cNvSpPr/>
          <p:nvPr userDrawn="1"/>
        </p:nvSpPr>
        <p:spPr>
          <a:xfrm>
            <a:off x="4552207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DD6FC0-9A0F-A864-E28D-0F6B6EA1415B}"/>
              </a:ext>
            </a:extLst>
          </p:cNvPr>
          <p:cNvSpPr/>
          <p:nvPr userDrawn="1"/>
        </p:nvSpPr>
        <p:spPr>
          <a:xfrm>
            <a:off x="1035132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D1117E-6854-D881-27C6-696C35155555}"/>
              </a:ext>
            </a:extLst>
          </p:cNvPr>
          <p:cNvSpPr/>
          <p:nvPr userDrawn="1"/>
        </p:nvSpPr>
        <p:spPr>
          <a:xfrm>
            <a:off x="8069283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D8D73C-2369-B8C7-F52C-F215F3D73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284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A74623-908C-31D9-8CE9-E481933CF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359" y="3137930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6E97AD2-9754-F28C-5D70-9E62405DA8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095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210880-A8A9-9055-33F7-F9C13CA9738C}"/>
              </a:ext>
            </a:extLst>
          </p:cNvPr>
          <p:cNvSpPr/>
          <p:nvPr userDrawn="1"/>
        </p:nvSpPr>
        <p:spPr>
          <a:xfrm>
            <a:off x="2045523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CF9CC0-DAD1-658A-943D-8EC7DDCF010F}"/>
              </a:ext>
            </a:extLst>
          </p:cNvPr>
          <p:cNvSpPr/>
          <p:nvPr userDrawn="1"/>
        </p:nvSpPr>
        <p:spPr>
          <a:xfrm>
            <a:off x="5562600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84DB9D-2C08-D3AF-653F-09732225FE68}"/>
              </a:ext>
            </a:extLst>
          </p:cNvPr>
          <p:cNvSpPr/>
          <p:nvPr userDrawn="1"/>
        </p:nvSpPr>
        <p:spPr>
          <a:xfrm>
            <a:off x="9079675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D31DEB3-6AD6-0F89-456C-9E4C8301A6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7283" y="3624522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DB0FE01-9303-FB52-F451-20E456D9C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4358" y="3634529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2890DF-3406-6195-FDFF-29435F88B5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1435" y="3621046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5542A4C1-F24B-3309-8F9A-366F952F3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4257CA-C909-BD06-6933-A6B6DC4D2D33}"/>
              </a:ext>
            </a:extLst>
          </p:cNvPr>
          <p:cNvSpPr/>
          <p:nvPr userDrawn="1"/>
        </p:nvSpPr>
        <p:spPr>
          <a:xfrm>
            <a:off x="5659820" y="0"/>
            <a:ext cx="65321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EAD926F2-349F-1853-2F35-8D9B3A84730C}"/>
              </a:ext>
            </a:extLst>
          </p:cNvPr>
          <p:cNvSpPr/>
          <p:nvPr userDrawn="1"/>
        </p:nvSpPr>
        <p:spPr>
          <a:xfrm>
            <a:off x="622929" y="937862"/>
            <a:ext cx="2177023" cy="483823"/>
          </a:xfrm>
          <a:prstGeom prst="roundRect">
            <a:avLst>
              <a:gd name="adj" fmla="val 50000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427E6-F821-842B-2173-93DFF74A7A76}"/>
              </a:ext>
            </a:extLst>
          </p:cNvPr>
          <p:cNvSpPr txBox="1"/>
          <p:nvPr userDrawn="1"/>
        </p:nvSpPr>
        <p:spPr>
          <a:xfrm>
            <a:off x="713840" y="995107"/>
            <a:ext cx="199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Client Spotlight</a:t>
            </a:r>
            <a:endParaRPr lang="en-ID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561717-65F7-2D82-FAB6-8BE59818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29" y="1478930"/>
            <a:ext cx="4055747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8200E9B-846B-46AC-054C-E7947341C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929" y="2487175"/>
            <a:ext cx="6172009" cy="3862387"/>
          </a:xfrm>
          <a:prstGeom prst="roundRect">
            <a:avLst>
              <a:gd name="adj" fmla="val 932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B25400A-9A7E-1237-BA3D-BCCB33227C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976" y="75375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17B0AA1-B736-63FF-DD13-0E77D9AEB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7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98E6FB-A385-3BDC-5D0F-890129506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0429" y="434992"/>
            <a:ext cx="7511142" cy="986150"/>
          </a:xfrm>
          <a:prstGeom prst="rect">
            <a:avLst/>
          </a:prstGeo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0401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2241BCB-890E-94A5-81C2-0115CC01ED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2000" cy="4950372"/>
          </a:xfrm>
          <a:prstGeom prst="rect">
            <a:avLst/>
          </a:prstGeom>
          <a:solidFill>
            <a:schemeClr val="bg1">
              <a:alpha val="45230"/>
            </a:schemeClr>
          </a:solidFill>
          <a:effectLst>
            <a:outerShdw blurRad="230069" dist="28213" dir="594000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75834-08C0-55A8-B35D-3A348B182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63" y="5321360"/>
            <a:ext cx="9083957" cy="1922398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B6D7F691-9D30-7D03-3C61-B55F62944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35D5BE54-957B-760A-A579-F18AE236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2495" cy="6858000"/>
          </a:xfrm>
          <a:prstGeom prst="rect">
            <a:avLst/>
          </a:prstGeom>
          <a:solidFill>
            <a:srgbClr val="1B2D3B">
              <a:alpha val="4000"/>
            </a:srgb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C1F9C-B124-1082-6023-72097B292A1D}"/>
              </a:ext>
            </a:extLst>
          </p:cNvPr>
          <p:cNvSpPr/>
          <p:nvPr userDrawn="1"/>
        </p:nvSpPr>
        <p:spPr>
          <a:xfrm>
            <a:off x="-137746" y="-123092"/>
            <a:ext cx="12467492" cy="7104184"/>
          </a:xfrm>
          <a:prstGeom prst="rect">
            <a:avLst/>
          </a:prstGeom>
          <a:solidFill>
            <a:srgbClr val="1B2D3B">
              <a:alpha val="91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21262C-51A9-6D95-E385-9620BDFD50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688" y="2061059"/>
            <a:ext cx="3122612" cy="31210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935C67-E2B1-005B-D4B3-A1C67905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688" y="783024"/>
            <a:ext cx="9083957" cy="1047909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Get in Touch!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AB2B5-6287-0149-BBD6-CF274D3CD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4622" y="2420863"/>
            <a:ext cx="2783279" cy="5412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40D4F2-CEBD-DBD6-30C6-D47EFE46B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4622" y="3085254"/>
            <a:ext cx="2783279" cy="19300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C291A4-E412-6BB2-35DD-53ED82CA6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23" y="5601253"/>
            <a:ext cx="2961552" cy="1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Goal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49" y="2078581"/>
            <a:ext cx="6809510" cy="27008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Goals for</a:t>
            </a:r>
            <a:br>
              <a:rPr lang="en-US" dirty="0"/>
            </a:br>
            <a:r>
              <a:rPr lang="en-US" dirty="0"/>
              <a:t>Today’s</a:t>
            </a:r>
            <a:br>
              <a:rPr lang="en-US" dirty="0"/>
            </a:br>
            <a:r>
              <a:rPr lang="en-US" dirty="0"/>
              <a:t>Conversation</a:t>
            </a: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CE1E4562-B266-4C0D-AF52-0625BC5F0390}"/>
              </a:ext>
            </a:extLst>
          </p:cNvPr>
          <p:cNvSpPr/>
          <p:nvPr userDrawn="1"/>
        </p:nvSpPr>
        <p:spPr>
          <a:xfrm>
            <a:off x="7235202" y="650324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31A0471B-7720-F445-42E9-2DC7D3AE77F7}"/>
              </a:ext>
            </a:extLst>
          </p:cNvPr>
          <p:cNvSpPr/>
          <p:nvPr userDrawn="1"/>
        </p:nvSpPr>
        <p:spPr>
          <a:xfrm>
            <a:off x="7235202" y="2557149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F9F53A5C-5C8D-9D61-0D6A-7A146E52215D}"/>
              </a:ext>
            </a:extLst>
          </p:cNvPr>
          <p:cNvSpPr/>
          <p:nvPr userDrawn="1"/>
        </p:nvSpPr>
        <p:spPr>
          <a:xfrm>
            <a:off x="7235202" y="4495800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B5E51C-7B6D-AE00-B1AA-1DDD3FCC2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0708" y="1325289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F92D10C-0F85-EFD3-BEA6-96E178BE24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0707" y="3264970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C0719F4-45AE-9E65-9E67-882F35D6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0707" y="5170765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</p:spTree>
    <p:extLst>
      <p:ext uri="{BB962C8B-B14F-4D97-AF65-F5344CB8AC3E}">
        <p14:creationId xmlns:p14="http://schemas.microsoft.com/office/powerpoint/2010/main" val="386789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036" y="2467801"/>
            <a:ext cx="4716910" cy="1922398"/>
          </a:xfrm>
          <a:prstGeom prst="rect">
            <a:avLst/>
          </a:prstGeom>
        </p:spPr>
        <p:txBody>
          <a:bodyPr/>
          <a:lstStyle>
            <a:lvl1pPr algn="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ECCD6408-D644-AE82-23CB-66CA2176F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2633836"/>
            <a:ext cx="9707088" cy="1115881"/>
          </a:xfrm>
          <a:prstGeom prst="rect">
            <a:avLst/>
          </a:prstGeom>
        </p:spPr>
        <p:txBody>
          <a:bodyPr/>
          <a:lstStyle>
            <a:lvl1pPr algn="ct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8125" y="2101932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692" y="1587159"/>
            <a:ext cx="8701671" cy="380625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Quote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328" y="970556"/>
            <a:ext cx="1530404" cy="346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4E1D4A-7080-CEF1-B1B4-7F1CDB63D6E5}"/>
              </a:ext>
            </a:extLst>
          </p:cNvPr>
          <p:cNvSpPr txBox="1">
            <a:spLocks/>
          </p:cNvSpPr>
          <p:nvPr userDrawn="1"/>
        </p:nvSpPr>
        <p:spPr>
          <a:xfrm>
            <a:off x="939343" y="1552996"/>
            <a:ext cx="669011" cy="558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D10055-17E5-F28B-B2B6-20E1F4A534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4786" y="5663214"/>
            <a:ext cx="3874577" cy="350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HC360 PARTICIPANT</a:t>
            </a:r>
          </a:p>
        </p:txBody>
      </p:sp>
    </p:spTree>
    <p:extLst>
      <p:ext uri="{BB962C8B-B14F-4D97-AF65-F5344CB8AC3E}">
        <p14:creationId xmlns:p14="http://schemas.microsoft.com/office/powerpoint/2010/main" val="348777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9FDD73A2-4C6B-DFA5-4434-F377B3D57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38100"/>
            <a:ext cx="1554217" cy="693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CDDE2D5A-6618-C94D-8F25-4E6D74ACCB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3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2" y="1978777"/>
            <a:ext cx="10879158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2" r:id="rId5"/>
    <p:sldLayoutId id="2147483673" r:id="rId6"/>
    <p:sldLayoutId id="2147483662" r:id="rId7"/>
    <p:sldLayoutId id="2147483669" r:id="rId8"/>
    <p:sldLayoutId id="2147483672" r:id="rId9"/>
    <p:sldLayoutId id="2147483674" r:id="rId10"/>
    <p:sldLayoutId id="2147483670" r:id="rId11"/>
    <p:sldLayoutId id="2147483675" r:id="rId12"/>
    <p:sldLayoutId id="2147483666" r:id="rId13"/>
    <p:sldLayoutId id="2147483656" r:id="rId14"/>
    <p:sldLayoutId id="2147483657" r:id="rId15"/>
    <p:sldLayoutId id="2147483659" r:id="rId16"/>
    <p:sldLayoutId id="2147483654" r:id="rId17"/>
    <p:sldLayoutId id="2147483667" r:id="rId18"/>
    <p:sldLayoutId id="2147483671" r:id="rId19"/>
    <p:sldLayoutId id="2147483651" r:id="rId20"/>
    <p:sldLayoutId id="2147483653" r:id="rId21"/>
    <p:sldLayoutId id="2147483655" r:id="rId22"/>
    <p:sldLayoutId id="2147483658" r:id="rId23"/>
    <p:sldLayoutId id="2147483668" r:id="rId24"/>
    <p:sldLayoutId id="2147483664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8473-EB36-0F05-AD80-6F688354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2253439"/>
            <a:ext cx="4898505" cy="1641805"/>
          </a:xfrm>
        </p:spPr>
        <p:txBody>
          <a:bodyPr/>
          <a:lstStyle/>
          <a:p>
            <a:r>
              <a:rPr lang="en-US" dirty="0"/>
              <a:t>Boost Your Energy Today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81007B2-7CB8-F39E-2CC7-6419B5CE1B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926" r="926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D246-91B8-9BB6-B7A2-DF9A742B9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Presented By | HealthCheck360</a:t>
            </a:r>
          </a:p>
        </p:txBody>
      </p:sp>
    </p:spTree>
    <p:extLst>
      <p:ext uri="{BB962C8B-B14F-4D97-AF65-F5344CB8AC3E}">
        <p14:creationId xmlns:p14="http://schemas.microsoft.com/office/powerpoint/2010/main" val="398934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F6CB-B643-099B-A7E4-7C663088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5CB66-2AA5-474E-6167-A7906F98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r>
              <a:rPr lang="en-US" b="0" i="0" dirty="0">
                <a:solidFill>
                  <a:srgbClr val="232333"/>
                </a:solidFill>
                <a:effectLst/>
                <a:latin typeface="+mn-lt"/>
              </a:rPr>
              <a:t>Social media can have a big impact on our mental health. Join us as we explore the pros and cons and learn how to set healthy boundaries for social media usage.</a:t>
            </a: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r>
              <a:rPr lang="en-US" sz="1600" dirty="0">
                <a:latin typeface="+mn-lt"/>
                <a:ea typeface="Calibri" panose="020F0502020204030204" pitchFamily="34" charset="0"/>
              </a:rPr>
              <a:t>May 7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ABF49-E305-8E73-8E3A-E9A629DD7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Navigating Social Media Mindfully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43603-F1B9-82F0-1F07-BE3F386062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91829" y="2201086"/>
            <a:ext cx="4434850" cy="4055329"/>
          </a:xfrm>
        </p:spPr>
        <p:txBody>
          <a:bodyPr/>
          <a:lstStyle/>
          <a:p>
            <a:r>
              <a:rPr lang="en-US" b="0" i="0" dirty="0">
                <a:solidFill>
                  <a:srgbClr val="232333"/>
                </a:solidFill>
                <a:effectLst/>
                <a:latin typeface="+mn-lt"/>
              </a:rPr>
              <a:t>It’s no secret vegetables provide major nutritional value, but eating enough veggies can be challenging. Tune in for practical tips to add more veggies to your plate.</a:t>
            </a: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June 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4A735-085E-3DA4-9B7F-54C910446D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Easy Ways to Eat More Veggies</a:t>
            </a:r>
          </a:p>
        </p:txBody>
      </p:sp>
      <p:pic>
        <p:nvPicPr>
          <p:cNvPr id="7" name="Picture Placeholder 10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B998E498-ED8B-29E5-3D85-8A7C8E741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r="16442"/>
          <a:stretch>
            <a:fillRect/>
          </a:stretch>
        </p:blipFill>
        <p:spPr>
          <a:xfrm>
            <a:off x="1523478" y="3636579"/>
            <a:ext cx="3429000" cy="1981200"/>
          </a:xfrm>
          <a:prstGeom prst="rect">
            <a:avLst/>
          </a:prstGeom>
        </p:spPr>
      </p:pic>
      <p:pic>
        <p:nvPicPr>
          <p:cNvPr id="9" name="Picture 8" descr="A person pouring food into jars&#10;&#10;AI-generated content may be incorrect.">
            <a:extLst>
              <a:ext uri="{FF2B5EF4-FFF2-40B4-BE49-F238E27FC236}">
                <a16:creationId xmlns:a16="http://schemas.microsoft.com/office/drawing/2014/main" id="{FE1717EB-465C-18D7-A7BD-FDA2192BF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754" y="3636579"/>
            <a:ext cx="3429000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C783-6C9B-18C8-16BD-B18B6383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Rewards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62E89-ACC6-24BA-1DBA-C4894D43BB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28566" t="-1247" r="-29760" b="-52"/>
          <a:stretch/>
        </p:blipFill>
        <p:spPr>
          <a:xfrm>
            <a:off x="719137" y="1751013"/>
            <a:ext cx="4323125" cy="4610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EB83D-8DD2-2012-BB7E-041FAD17A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4149" y="1916725"/>
            <a:ext cx="6207919" cy="29390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True or False: Tiredness is one of the first symptoms of dehydration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What is a healthy option mentioned for a quick energy snack? </a:t>
            </a:r>
            <a:endParaRPr lang="en-US" sz="1400" b="1" dirty="0"/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Donut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Apples and nut butter</a:t>
            </a:r>
            <a:endParaRPr lang="en-US" sz="1400" dirty="0">
              <a:highlight>
                <a:srgbClr val="FFFF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What is a strategy mentioned for stress management?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Journaling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Shallow breathing</a:t>
            </a:r>
          </a:p>
          <a:p>
            <a:endParaRPr lang="en-US" dirty="0"/>
          </a:p>
          <a:p>
            <a:r>
              <a:rPr lang="en-US" b="1" dirty="0"/>
              <a:t>* If your company has elected questions for lifestyle rewards, it will be noted when you submit on your account.</a:t>
            </a:r>
          </a:p>
          <a:p>
            <a:pPr marL="1257300" lvl="2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2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14F72-B72B-FA19-79D1-4ED893E7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D029A-5B17-0C68-FB3C-FC698B70F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7113" y="1847684"/>
            <a:ext cx="7419975" cy="4886844"/>
          </a:xfrm>
        </p:spPr>
        <p:txBody>
          <a:bodyPr/>
          <a:lstStyle/>
          <a:p>
            <a:r>
              <a:rPr lang="en-US" sz="1800" b="1" dirty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www.twitter.com/healthcheck360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www.facebook.com/healthcheck360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www.instagram.com/healthcheck360/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@HealthCheck360 or #HealthCheck360</a:t>
            </a:r>
            <a:endParaRPr lang="en-US" sz="2000" dirty="0"/>
          </a:p>
          <a:p>
            <a:r>
              <a:rPr lang="en-US" sz="2000" b="1" dirty="0"/>
              <a:t>Watch past webinars and register for upcoming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r>
              <a:rPr lang="en-US" sz="2000" b="1" dirty="0"/>
              <a:t>Contact a Health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1-866-511-0360 or healthcoach@healthcheck360.com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Placeholder 10" descr="A white check mark on a black background&#10;&#10;AI-generated content may be incorrect.">
            <a:extLst>
              <a:ext uri="{FF2B5EF4-FFF2-40B4-BE49-F238E27FC236}">
                <a16:creationId xmlns:a16="http://schemas.microsoft.com/office/drawing/2014/main" id="{127E5D5D-A8A2-FD56-F698-9C861A904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5" b="205"/>
          <a:stretch>
            <a:fillRect/>
          </a:stretch>
        </p:blipFill>
        <p:spPr>
          <a:xfrm>
            <a:off x="250825" y="1971675"/>
            <a:ext cx="3122613" cy="3121025"/>
          </a:xfrm>
        </p:spPr>
      </p:pic>
    </p:spTree>
    <p:extLst>
      <p:ext uri="{BB962C8B-B14F-4D97-AF65-F5344CB8AC3E}">
        <p14:creationId xmlns:p14="http://schemas.microsoft.com/office/powerpoint/2010/main" val="349300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EE5E90A-0DF2-4BCA-42C3-2E0422A6D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9560" b="1956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69598-921B-1C36-06D3-0A237CBB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317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793E-7FFC-2A46-8132-3C801133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462D7-1B45-1ECF-8E43-90A18E33C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Tips to boost energy each 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95DF6-2935-0B4F-33EE-7E54444506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9155" y="2743200"/>
            <a:ext cx="5206846" cy="2370060"/>
          </a:xfrm>
        </p:spPr>
        <p:txBody>
          <a:bodyPr/>
          <a:lstStyle/>
          <a:p>
            <a:r>
              <a:rPr lang="en-US" dirty="0"/>
              <a:t>Quick tips</a:t>
            </a:r>
          </a:p>
          <a:p>
            <a:r>
              <a:rPr lang="en-US" dirty="0"/>
              <a:t>Long-term solutions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AD47F66-FF98-60DC-FF7B-BEC6B63AD2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314" b="10314"/>
          <a:stretch/>
        </p:blipFill>
        <p:spPr>
          <a:xfrm>
            <a:off x="5931360" y="500987"/>
            <a:ext cx="4922033" cy="5856026"/>
          </a:xfrm>
        </p:spPr>
      </p:pic>
    </p:spTree>
    <p:extLst>
      <p:ext uri="{BB962C8B-B14F-4D97-AF65-F5344CB8AC3E}">
        <p14:creationId xmlns:p14="http://schemas.microsoft.com/office/powerpoint/2010/main" val="300252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867C01-F0BF-93EE-AC00-BA902FE00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7284" y="2182237"/>
            <a:ext cx="4288606" cy="2762945"/>
          </a:xfrm>
        </p:spPr>
        <p:txBody>
          <a:bodyPr/>
          <a:lstStyle/>
          <a:p>
            <a:r>
              <a:rPr lang="en-US" dirty="0"/>
              <a:t>Get moving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Get blood flowing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Yoga</a:t>
            </a:r>
          </a:p>
          <a:p>
            <a:r>
              <a:rPr lang="en-US" dirty="0"/>
              <a:t>Drink some water</a:t>
            </a:r>
            <a:endParaRPr lang="en-US" sz="1800" b="0" dirty="0"/>
          </a:p>
          <a:p>
            <a:r>
              <a:rPr lang="en-US" dirty="0"/>
              <a:t>Have a healthy snack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Complex carbs + protein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outdoors</a:t>
            </a:r>
          </a:p>
          <a:p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BB6F6C-3185-F596-B728-119E96EE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Tips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44E3FEA1-6B17-8AF7-65BE-610B7CBF7F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5" r="18681"/>
          <a:stretch/>
        </p:blipFill>
        <p:spPr>
          <a:xfrm>
            <a:off x="6937375" y="0"/>
            <a:ext cx="5254625" cy="6858000"/>
          </a:xfrm>
        </p:spPr>
      </p:pic>
    </p:spTree>
    <p:extLst>
      <p:ext uri="{BB962C8B-B14F-4D97-AF65-F5344CB8AC3E}">
        <p14:creationId xmlns:p14="http://schemas.microsoft.com/office/powerpoint/2010/main" val="411047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5E77-633F-7C6A-1F56-703FFC8B6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C98989-8985-6569-2AC1-03339C31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31" y="826058"/>
            <a:ext cx="6441810" cy="587712"/>
          </a:xfrm>
        </p:spPr>
        <p:txBody>
          <a:bodyPr/>
          <a:lstStyle/>
          <a:p>
            <a:r>
              <a:rPr lang="en-US" dirty="0"/>
              <a:t>Quick Tips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A4314-0F46-4566-68BC-2376814777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1" y="1606040"/>
            <a:ext cx="6207919" cy="3354579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to some 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Sing!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 laugh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the temperature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water face splash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your posture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Peppermint, citrus, jasmine, rosemary, eucalyptus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FB4639EF-D64B-2DD6-30CE-EF826BB722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3201"/>
          <a:stretch>
            <a:fillRect/>
          </a:stretch>
        </p:blipFill>
        <p:spPr>
          <a:xfrm>
            <a:off x="773113" y="425450"/>
            <a:ext cx="3421062" cy="6007100"/>
          </a:xfrm>
        </p:spPr>
      </p:pic>
    </p:spTree>
    <p:extLst>
      <p:ext uri="{BB962C8B-B14F-4D97-AF65-F5344CB8AC3E}">
        <p14:creationId xmlns:p14="http://schemas.microsoft.com/office/powerpoint/2010/main" val="337053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8A58-7F65-25AA-A6D3-7009F0A2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B517D6-6ED2-35A7-2B63-267BF8507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697" y="1520650"/>
            <a:ext cx="5329130" cy="3414586"/>
          </a:xfrm>
        </p:spPr>
        <p:txBody>
          <a:bodyPr/>
          <a:lstStyle/>
          <a:p>
            <a:r>
              <a:rPr lang="en-US" dirty="0"/>
              <a:t>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REM and non-REM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3 stages of non-REM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Deep sleep for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Set yourself up for success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7-9 hours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Sleep journal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Same schedule if possible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Same routine if not possible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Unplug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Environment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2"/>
                </a:solidFill>
              </a:rPr>
              <a:t>Quality mattress, sheets, pillows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Light, temperature and sound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</a:rPr>
              <a:t>Sleepfoundation.org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3C71B-8103-DA1C-0494-979DFCF8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86" y="711761"/>
            <a:ext cx="5760055" cy="743815"/>
          </a:xfrm>
        </p:spPr>
        <p:txBody>
          <a:bodyPr/>
          <a:lstStyle/>
          <a:p>
            <a:r>
              <a:rPr lang="en-US" sz="4000" dirty="0"/>
              <a:t>Long-term solutions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79A629BC-F4DD-F098-3E3C-38A92AF4F2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"/>
          <a:stretch/>
        </p:blipFill>
        <p:spPr>
          <a:xfrm>
            <a:off x="6937375" y="0"/>
            <a:ext cx="52546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79386F-36A8-22B7-FCB1-F2250EA65D2B}"/>
              </a:ext>
            </a:extLst>
          </p:cNvPr>
          <p:cNvSpPr txBox="1"/>
          <p:nvPr/>
        </p:nvSpPr>
        <p:spPr>
          <a:xfrm>
            <a:off x="3026980" y="6211614"/>
            <a:ext cx="4653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https://www.health.harvard.edu/healthbeat/how-sleep-boosts-your-energy</a:t>
            </a:r>
          </a:p>
        </p:txBody>
      </p:sp>
    </p:spTree>
    <p:extLst>
      <p:ext uri="{BB962C8B-B14F-4D97-AF65-F5344CB8AC3E}">
        <p14:creationId xmlns:p14="http://schemas.microsoft.com/office/powerpoint/2010/main" val="168475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6B5A60-CE71-8731-E797-8F40838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Long-term solutions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CC413-EFAF-8697-A361-D90A886A7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4"/>
            <a:ext cx="6207919" cy="1822958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Unprocessed foods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Fruits and veggies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Minimally processed protein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Eggs, fish, dairy, nuts, quinoa, lentils, beans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Whole grains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whole wheat, brown or wild rice, quinoa, barley, oats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Caffeine?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 descr="A half of an apple with peanut butter&#10;&#10;AI-generated content may be incorrect.">
            <a:extLst>
              <a:ext uri="{FF2B5EF4-FFF2-40B4-BE49-F238E27FC236}">
                <a16:creationId xmlns:a16="http://schemas.microsoft.com/office/drawing/2014/main" id="{7F32A76D-782D-CDBC-FDD3-7B2C873453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527" r="14527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8FC6B-5A0D-F30A-7C03-E99694C2C8F7}"/>
              </a:ext>
            </a:extLst>
          </p:cNvPr>
          <p:cNvSpPr txBox="1"/>
          <p:nvPr/>
        </p:nvSpPr>
        <p:spPr>
          <a:xfrm>
            <a:off x="3600823" y="6485073"/>
            <a:ext cx="4260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https://www.healthline.com/health/food-nutrition/foods-that-beat-fatigue</a:t>
            </a:r>
          </a:p>
        </p:txBody>
      </p:sp>
    </p:spTree>
    <p:extLst>
      <p:ext uri="{BB962C8B-B14F-4D97-AF65-F5344CB8AC3E}">
        <p14:creationId xmlns:p14="http://schemas.microsoft.com/office/powerpoint/2010/main" val="232888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EA65-0C5C-DDAA-3668-507A4DE0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05332-DB9B-D04C-B757-8DE52F805C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7284" y="2586821"/>
            <a:ext cx="2783279" cy="368218"/>
          </a:xfrm>
        </p:spPr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AFEDA-C573-B023-8098-A9C6A39841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7284" y="2955039"/>
            <a:ext cx="4788195" cy="2598328"/>
          </a:xfrm>
        </p:spPr>
        <p:txBody>
          <a:bodyPr/>
          <a:lstStyle/>
          <a:p>
            <a:r>
              <a:rPr lang="en-US" dirty="0"/>
              <a:t>More mitochondria</a:t>
            </a:r>
          </a:p>
          <a:p>
            <a:r>
              <a:rPr lang="en-US" dirty="0"/>
              <a:t>Increased oxygen</a:t>
            </a:r>
          </a:p>
          <a:p>
            <a:r>
              <a:rPr lang="en-US" dirty="0"/>
              <a:t>Improved sleep</a:t>
            </a:r>
          </a:p>
          <a:p>
            <a:pPr marL="0" indent="0">
              <a:buNone/>
            </a:pPr>
            <a:r>
              <a:rPr lang="en-US" dirty="0"/>
              <a:t>150 minutes of moderate exercise each week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2F8225-3BB7-6143-7D2C-B4B751D4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86" y="1158912"/>
            <a:ext cx="5760055" cy="743815"/>
          </a:xfrm>
        </p:spPr>
        <p:txBody>
          <a:bodyPr/>
          <a:lstStyle/>
          <a:p>
            <a:r>
              <a:rPr lang="en-US" sz="4000" dirty="0"/>
              <a:t>Long-term solutions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57CE8711-EAD7-3889-6F46-BA7F250F886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6465"/>
          <a:stretch>
            <a:fillRect/>
          </a:stretch>
        </p:blipFill>
        <p:spPr>
          <a:xfrm>
            <a:off x="6937375" y="0"/>
            <a:ext cx="5254625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E4DF4-89B4-DBB1-30A4-13DF8603C6DA}"/>
              </a:ext>
            </a:extLst>
          </p:cNvPr>
          <p:cNvSpPr txBox="1"/>
          <p:nvPr/>
        </p:nvSpPr>
        <p:spPr>
          <a:xfrm>
            <a:off x="2259724" y="6262879"/>
            <a:ext cx="4897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https://www.health.harvard.edu/exercise-and-fitness/does-exercise-really-boost-energy-levels</a:t>
            </a:r>
          </a:p>
        </p:txBody>
      </p:sp>
    </p:spTree>
    <p:extLst>
      <p:ext uri="{BB962C8B-B14F-4D97-AF65-F5344CB8AC3E}">
        <p14:creationId xmlns:p14="http://schemas.microsoft.com/office/powerpoint/2010/main" val="309023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3076A-9D22-D3B5-0ED2-F1FC69F23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45A07-C043-416C-CE7E-0DE38814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Long-term solutions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BDB4F-53AB-8CD2-44CF-E2D7FF6BC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3"/>
            <a:ext cx="6207919" cy="3158215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Stress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Gratitude journal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 breathing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Therapy</a:t>
            </a:r>
          </a:p>
        </p:txBody>
      </p:sp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EB1BA610-9DC1-8046-0822-8752720418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2" r="27902"/>
          <a:stretch/>
        </p:blipFill>
        <p:spPr>
          <a:xfrm>
            <a:off x="773113" y="425450"/>
            <a:ext cx="3421062" cy="6007100"/>
          </a:xfrm>
        </p:spPr>
      </p:pic>
    </p:spTree>
    <p:extLst>
      <p:ext uri="{BB962C8B-B14F-4D97-AF65-F5344CB8AC3E}">
        <p14:creationId xmlns:p14="http://schemas.microsoft.com/office/powerpoint/2010/main" val="421529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0542-7E6B-250E-70E9-B50DABEA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AAC050-404D-7A7B-5339-12F49563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Summary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F9E4D-EC06-A693-F5A9-F8FE91E3D2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3"/>
            <a:ext cx="6207919" cy="3158215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comes from many places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some quick boosts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long-term habits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04146788-32CD-204B-C999-6B0D0EA8EF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525" r="21525"/>
          <a:stretch/>
        </p:blipFill>
        <p:spPr>
          <a:xfrm>
            <a:off x="773113" y="425450"/>
            <a:ext cx="3421062" cy="6007100"/>
          </a:xfrm>
        </p:spPr>
      </p:pic>
    </p:spTree>
    <p:extLst>
      <p:ext uri="{BB962C8B-B14F-4D97-AF65-F5344CB8AC3E}">
        <p14:creationId xmlns:p14="http://schemas.microsoft.com/office/powerpoint/2010/main" val="23370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Check360">
      <a:dk1>
        <a:srgbClr val="1F3855"/>
      </a:dk1>
      <a:lt1>
        <a:srgbClr val="1B2C3B"/>
      </a:lt1>
      <a:dk2>
        <a:srgbClr val="BED3EE"/>
      </a:dk2>
      <a:lt2>
        <a:srgbClr val="3C5775"/>
      </a:lt2>
      <a:accent1>
        <a:srgbClr val="EBEEEE"/>
      </a:accent1>
      <a:accent2>
        <a:srgbClr val="FFFFFF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HC360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970</Words>
  <Application>Microsoft Office PowerPoint</Application>
  <PresentationFormat>Widescreen</PresentationFormat>
  <Paragraphs>169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Open Sans</vt:lpstr>
      <vt:lpstr>Open Sans ExtraBold</vt:lpstr>
      <vt:lpstr>Open Sans Light</vt:lpstr>
      <vt:lpstr>Open Sans Medium</vt:lpstr>
      <vt:lpstr>Office Theme</vt:lpstr>
      <vt:lpstr>Boost Your Energy Today</vt:lpstr>
      <vt:lpstr>Agenda</vt:lpstr>
      <vt:lpstr>Quick Tips </vt:lpstr>
      <vt:lpstr>Quick Tips</vt:lpstr>
      <vt:lpstr>Long-term solutions </vt:lpstr>
      <vt:lpstr>Long-term solutions</vt:lpstr>
      <vt:lpstr>Long-term solutions </vt:lpstr>
      <vt:lpstr>Long-term solutions</vt:lpstr>
      <vt:lpstr>Summary</vt:lpstr>
      <vt:lpstr>Upcoming Webinars</vt:lpstr>
      <vt:lpstr>Lifestyle Rewards</vt:lpstr>
      <vt:lpstr>Get in Touch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Bonifas</dc:creator>
  <cp:lastModifiedBy>Shelby Kamm</cp:lastModifiedBy>
  <cp:revision>31</cp:revision>
  <dcterms:created xsi:type="dcterms:W3CDTF">2025-03-04T14:42:42Z</dcterms:created>
  <dcterms:modified xsi:type="dcterms:W3CDTF">2025-04-02T14:06:32Z</dcterms:modified>
</cp:coreProperties>
</file>