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98" r:id="rId2"/>
    <p:sldId id="299" r:id="rId3"/>
    <p:sldId id="300" r:id="rId4"/>
    <p:sldId id="322" r:id="rId5"/>
    <p:sldId id="309" r:id="rId6"/>
    <p:sldId id="321" r:id="rId7"/>
    <p:sldId id="311" r:id="rId8"/>
    <p:sldId id="294" r:id="rId9"/>
    <p:sldId id="297" r:id="rId10"/>
    <p:sldId id="305" r:id="rId11"/>
    <p:sldId id="30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483385-6690-0EF3-7A44-BABBAF93F6F5}" name="Jess Rolwes" initials="JR" userId="S::JROLWES@cb-sisco.com::2e34b49f-db7a-477a-b654-018e28cde0a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95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 autoAdjust="0"/>
    <p:restoredTop sz="85850" autoAdjust="0"/>
  </p:normalViewPr>
  <p:slideViewPr>
    <p:cSldViewPr snapToGrid="0">
      <p:cViewPr varScale="1">
        <p:scale>
          <a:sx n="91" d="100"/>
          <a:sy n="91" d="100"/>
        </p:scale>
        <p:origin x="474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D51E5F-586C-CBC3-3DE0-D07C50B8C5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EA482-2F2F-C1C1-ECFD-8BE9827BDB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BB3D9-5D4A-8D4A-BFEB-B915D92E6CC3}" type="datetimeFigureOut">
              <a:rPr lang="en-US" smtClean="0"/>
              <a:t>08/06/2025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A6905-0991-AEC7-CF69-B1041BD792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475AE-CD55-5787-7F9A-609FBE45E0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EAABA-281F-5445-AF7D-B9E3D9337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14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38AB0-3E09-4F4E-A063-EFF3F1745883}" type="datetimeFigureOut">
              <a:rPr lang="en-US" smtClean="0"/>
              <a:t>08/06/2025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B1A3E-3034-3D4B-B8D1-4C896FFD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93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21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17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72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61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65242-2657-35FC-1F36-5D100F5DB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9EB948-2459-0867-228D-1A3FB84EB1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73535E-333E-4DEA-5BA0-C1FB5CA11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49437-0C03-426F-FF5E-F9EDC14F79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10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7B45E-0C1B-16AE-DD3C-D3F33AD45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798475-1480-9B39-8EDD-8FA3BE1CEA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0BF771-8DD2-1485-5BDD-F6466ED78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48859-8147-8100-69B4-0F6B18E97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24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7D59D-3431-D7AA-0D9C-633BBB46E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E1E75D-1ACA-AFDE-ED32-22FDE2A133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1ABF28-3F4F-2430-E7A1-CD07B8C0DA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BB26D-6E29-0E6A-1E52-FE28E76802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98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FF10F-5210-1512-CBE4-680408AE0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3F8DA1-A385-CF18-D2B8-D238A90B20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659585-1A40-6B28-3DA2-121F7C32C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5F302-AB94-B318-09CA-5DFC6D237A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38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Open Sans" pitchFamily="2" charset="0"/>
                <a:ea typeface="Open Sans" pitchFamily="2" charset="0"/>
                <a:cs typeface="Open Sans" pitchFamily="2" charset="0"/>
              </a:rPr>
              <a:t>O:\Wholesale Sales &amp; Marketing\1. HealthCheck360\8. Templates\PowerPoint\Photos for PowerPoint</a:t>
            </a:r>
            <a:endParaRPr lang="en-US" dirty="0">
              <a:solidFill>
                <a:srgbClr val="1E3854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an Icon: </a:t>
            </a: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Go to “Insert” in the top menu, click icons, then select the icon you wish to include. You can update the color under the “Shape Format” tab.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28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To Change a Picture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1E3854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Right click on the picture you want to change, click “change picture,” then “from a file.”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B1A3E-3034-3D4B-B8D1-4C896FFDF2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61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blue letters&#10;&#10;Description automatically generated">
            <a:extLst>
              <a:ext uri="{FF2B5EF4-FFF2-40B4-BE49-F238E27FC236}">
                <a16:creationId xmlns:a16="http://schemas.microsoft.com/office/drawing/2014/main" id="{39A6098D-6DED-0560-3DBD-803D8EC532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666" y="1731861"/>
            <a:ext cx="2467534" cy="445229"/>
          </a:xfrm>
          <a:prstGeom prst="rect">
            <a:avLst/>
          </a:prstGeom>
        </p:spPr>
      </p:pic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489EC7B6-8A31-9199-C7F7-C174C69AB117}"/>
              </a:ext>
            </a:extLst>
          </p:cNvPr>
          <p:cNvSpPr txBox="1">
            <a:spLocks/>
          </p:cNvSpPr>
          <p:nvPr userDrawn="1"/>
        </p:nvSpPr>
        <p:spPr>
          <a:xfrm>
            <a:off x="1410226" y="3870429"/>
            <a:ext cx="3618974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00150" algn="l"/>
              </a:tabLst>
              <a:defRPr sz="1400" kern="1200" baseline="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200150" algn="l"/>
              </a:tabLst>
              <a:defRPr/>
            </a:pPr>
            <a:fld id="{71B1F974-AE0E-445E-9C3A-9A93ACC12271}" type="datetime4">
              <a:rPr kumimoji="0" lang="en-US" sz="1400" u="none" strike="noStrike" kern="1200" cap="none" spc="0" normalizeH="0" baseline="0" noProof="0" smtClean="0">
                <a:ln>
                  <a:noFill/>
                </a:ln>
                <a:solidFill>
                  <a:srgbClr val="1E3854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171450" marR="0" lvl="0" indent="-17145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1200150" algn="l"/>
                </a:tabLst>
                <a:defRPr/>
              </a:pPr>
              <a:t>August 6, 2025</a:t>
            </a:fld>
            <a:endParaRPr kumimoji="0" lang="en-US" sz="1400" u="none" strike="noStrike" kern="1200" cap="none" spc="0" normalizeH="0" baseline="0" noProof="0" dirty="0">
              <a:ln>
                <a:noFill/>
              </a:ln>
              <a:solidFill>
                <a:srgbClr val="1E3854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0AFEC75-8893-E8D5-C271-6AB9576FAC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1" y="2253439"/>
            <a:ext cx="4114800" cy="1641805"/>
          </a:xfrm>
          <a:prstGeom prst="rect">
            <a:avLst/>
          </a:prstGeom>
        </p:spPr>
        <p:txBody>
          <a:bodyPr/>
          <a:lstStyle>
            <a:lvl1pPr algn="r">
              <a:defRPr sz="5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F2DC2622-9C3F-922F-CA4B-9D0C8C9BF5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60983" y="0"/>
            <a:ext cx="6731018" cy="6858000"/>
          </a:xfrm>
          <a:prstGeom prst="rect">
            <a:avLst/>
          </a:prstGeom>
          <a:effectLst>
            <a:outerShdw blurRad="230069" dist="28213" dir="10594610" algn="ctr" rotWithShape="0">
              <a:srgbClr val="000000">
                <a:alpha val="52072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BAC6CE-308F-0A4A-DFCC-3675D53167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91139" y="4175229"/>
            <a:ext cx="2017574" cy="30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Presented By | Name</a:t>
            </a:r>
          </a:p>
        </p:txBody>
      </p:sp>
    </p:spTree>
    <p:extLst>
      <p:ext uri="{BB962C8B-B14F-4D97-AF65-F5344CB8AC3E}">
        <p14:creationId xmlns:p14="http://schemas.microsoft.com/office/powerpoint/2010/main" val="2819361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69EC18-140D-9864-8846-17664870A825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8DDD07E-7C51-D251-0579-F339AF874A74}"/>
              </a:ext>
            </a:extLst>
          </p:cNvPr>
          <p:cNvSpPr/>
          <p:nvPr userDrawn="1"/>
        </p:nvSpPr>
        <p:spPr>
          <a:xfrm>
            <a:off x="636049" y="346293"/>
            <a:ext cx="10919902" cy="6165414"/>
          </a:xfrm>
          <a:prstGeom prst="roundRect">
            <a:avLst>
              <a:gd name="adj" fmla="val 8094"/>
            </a:avLst>
          </a:prstGeom>
          <a:solidFill>
            <a:schemeClr val="accent2"/>
          </a:solidFill>
          <a:ln>
            <a:noFill/>
          </a:ln>
          <a:effectLst>
            <a:outerShdw blurRad="472580" dist="38100" dir="16200000" sx="99000" sy="99000" rotWithShape="0">
              <a:prstClr val="black">
                <a:alpha val="2627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F6C5CD-E874-A3A5-442F-50452B8E82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8469" y="792997"/>
            <a:ext cx="9707088" cy="703130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8CA66A3-F65D-1412-D6F4-EF57FAF1D1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8469" y="1674144"/>
            <a:ext cx="10009314" cy="43908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007445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229277-B23D-9687-A449-7500753D4C17}"/>
              </a:ext>
            </a:extLst>
          </p:cNvPr>
          <p:cNvSpPr/>
          <p:nvPr userDrawn="1"/>
        </p:nvSpPr>
        <p:spPr>
          <a:xfrm>
            <a:off x="0" y="0"/>
            <a:ext cx="342111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E8A46D-4153-6B55-725F-EFCDAAB69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924" y="1374617"/>
            <a:ext cx="6441810" cy="58771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096731-A297-6EF3-9C77-2A7FACB112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44033" y="909858"/>
            <a:ext cx="6235700" cy="3682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 spc="30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F314D61-A9A6-AEF1-2717-FAC5539D27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57924" y="2098979"/>
            <a:ext cx="6207919" cy="413769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7B2367CE-AF13-1038-0543-8A66450F5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92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1/3 &amp;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8EED11-F7EF-199E-98EE-72E124FD7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992" y="665823"/>
            <a:ext cx="6441810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1D9297C-5D1F-D0EC-A5BD-E4649E54CB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992" y="1453105"/>
            <a:ext cx="10572375" cy="4034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D2BD0FC-AF07-854F-62C2-6C51E4AFDE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7991" y="1978777"/>
            <a:ext cx="3979507" cy="34261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7" name="Picture 6" descr="A black and blue rectangle&#10;&#10;Description automatically generated">
            <a:extLst>
              <a:ext uri="{FF2B5EF4-FFF2-40B4-BE49-F238E27FC236}">
                <a16:creationId xmlns:a16="http://schemas.microsoft.com/office/drawing/2014/main" id="{4BE5B231-1B76-E3AA-A899-82D84598A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45" y="5064996"/>
            <a:ext cx="12215090" cy="1881342"/>
          </a:xfrm>
          <a:prstGeom prst="rect">
            <a:avLst/>
          </a:prstGeom>
        </p:spPr>
      </p:pic>
      <p:pic>
        <p:nvPicPr>
          <p:cNvPr id="9" name="Picture 8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6907FB7A-D4B5-7B2C-D618-C464935728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DF4EB35B-0859-575B-F693-87CD9B7119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73478" y="1978777"/>
            <a:ext cx="6406889" cy="34261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4186699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369EC18-140D-9864-8846-17664870A825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8DDD07E-7C51-D251-0579-F339AF874A74}"/>
              </a:ext>
            </a:extLst>
          </p:cNvPr>
          <p:cNvSpPr/>
          <p:nvPr userDrawn="1"/>
        </p:nvSpPr>
        <p:spPr>
          <a:xfrm>
            <a:off x="588714" y="1347449"/>
            <a:ext cx="5356522" cy="5210260"/>
          </a:xfrm>
          <a:prstGeom prst="roundRect">
            <a:avLst>
              <a:gd name="adj" fmla="val 12870"/>
            </a:avLst>
          </a:prstGeom>
          <a:solidFill>
            <a:schemeClr val="accent2"/>
          </a:solidFill>
          <a:ln>
            <a:noFill/>
          </a:ln>
          <a:effectLst>
            <a:outerShdw blurRad="472580" dist="38100" dir="16200000" sx="99000" sy="99000" rotWithShape="0">
              <a:prstClr val="black">
                <a:alpha val="2627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5F6C5CD-E874-A3A5-442F-50452B8E82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571" y="369775"/>
            <a:ext cx="9707088" cy="703130"/>
          </a:xfrm>
          <a:prstGeom prst="rect">
            <a:avLst/>
          </a:prstGeom>
        </p:spPr>
        <p:txBody>
          <a:bodyPr/>
          <a:lstStyle>
            <a:lvl1pPr algn="ctr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8CA66A3-F65D-1412-D6F4-EF57FAF1D1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0553" y="2201087"/>
            <a:ext cx="4434850" cy="40553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018BE4-5772-4B7D-17F4-5C2CE82699AB}"/>
              </a:ext>
            </a:extLst>
          </p:cNvPr>
          <p:cNvSpPr/>
          <p:nvPr userDrawn="1"/>
        </p:nvSpPr>
        <p:spPr>
          <a:xfrm>
            <a:off x="6360198" y="1347449"/>
            <a:ext cx="5356522" cy="5210260"/>
          </a:xfrm>
          <a:prstGeom prst="roundRect">
            <a:avLst>
              <a:gd name="adj" fmla="val 12870"/>
            </a:avLst>
          </a:prstGeom>
          <a:solidFill>
            <a:schemeClr val="accent2"/>
          </a:solidFill>
          <a:ln>
            <a:noFill/>
          </a:ln>
          <a:effectLst>
            <a:outerShdw blurRad="472580" dist="38100" dir="16200000" sx="99000" sy="99000" rotWithShape="0">
              <a:prstClr val="black">
                <a:alpha val="26274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C9B8384-515B-E0C2-D714-F4051F7BBD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20554" y="1719715"/>
            <a:ext cx="4434850" cy="3002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B8A64EA-E27C-7CF3-D987-7742D8CB55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91828" y="2201087"/>
            <a:ext cx="4434850" cy="40553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780F9C9-EAF7-8727-CE4E-743B3D34824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91829" y="1719715"/>
            <a:ext cx="4434850" cy="30029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390761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229277-B23D-9687-A449-7500753D4C17}"/>
              </a:ext>
            </a:extLst>
          </p:cNvPr>
          <p:cNvSpPr/>
          <p:nvPr userDrawn="1"/>
        </p:nvSpPr>
        <p:spPr>
          <a:xfrm>
            <a:off x="0" y="0"/>
            <a:ext cx="342111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13D4A7-9908-393B-16D4-DC76C3B464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2511" y="425504"/>
            <a:ext cx="3421118" cy="6006991"/>
          </a:xfrm>
          <a:prstGeom prst="roundRect">
            <a:avLst>
              <a:gd name="adj" fmla="val 9326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E8A46D-4153-6B55-725F-EFCDAAB69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0631" y="2066278"/>
            <a:ext cx="6441810" cy="58771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096731-A297-6EF3-9C77-2A7FACB112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740" y="1601519"/>
            <a:ext cx="6235700" cy="3682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 spc="30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F314D61-A9A6-AEF1-2717-FAC5539D27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0631" y="2790641"/>
            <a:ext cx="6207919" cy="18229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7B2367CE-AF13-1038-0543-8A66450F5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23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DE6BC32-31E3-70E4-8F3A-FFED91D9B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9155" y="820802"/>
            <a:ext cx="4676073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2C8E345-0876-0A67-4DC4-EF2E5A52B6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9156" y="2339333"/>
            <a:ext cx="5206846" cy="7872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 goes here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E3CB804-D0A9-433A-8AC7-13C5D3767D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9155" y="3290302"/>
            <a:ext cx="5206846" cy="18229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3288F22-8892-7F6D-7C7A-88BC44A8D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80811" y="425505"/>
            <a:ext cx="4922033" cy="5856026"/>
          </a:xfrm>
          <a:prstGeom prst="roundRect">
            <a:avLst>
              <a:gd name="adj" fmla="val 9326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30A4F7D1-42DF-68E4-DBCD-7C4E5C48BC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53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6065CE8-E262-EC6A-11C4-670EB0F583E6}"/>
              </a:ext>
            </a:extLst>
          </p:cNvPr>
          <p:cNvSpPr/>
          <p:nvPr userDrawn="1"/>
        </p:nvSpPr>
        <p:spPr>
          <a:xfrm>
            <a:off x="304800" y="315957"/>
            <a:ext cx="9677400" cy="6226085"/>
          </a:xfrm>
          <a:prstGeom prst="roundRect">
            <a:avLst>
              <a:gd name="adj" fmla="val 82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645920" tIns="91440" bIns="91440" rtlCol="0" anchor="ctr" anchorCtr="0"/>
          <a:lstStyle/>
          <a:p>
            <a:pPr>
              <a:spcBef>
                <a:spcPts val="1200"/>
              </a:spcBef>
            </a:pPr>
            <a:endParaRPr lang="en-US" sz="2400" dirty="0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E08F758-9475-FC19-CD78-055975C2F5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87284" y="2509329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i="0" spc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78349011-F4ED-E531-EDD1-4532756889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92192" y="3100760"/>
            <a:ext cx="2035216" cy="368218"/>
          </a:xfrm>
          <a:prstGeom prst="rect">
            <a:avLst/>
          </a:prstGeom>
        </p:spPr>
        <p:txBody>
          <a:bodyPr/>
          <a:lstStyle>
            <a:lvl1pPr marL="285750" indent="-285750" algn="l">
              <a:buFont typeface="Arial" panose="020B0604020202020204" pitchFamily="34" charset="0"/>
              <a:buChar char="•"/>
              <a:defRPr sz="1600" b="0" i="0" spc="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791B24-0F83-8359-8A9C-33F96F27AB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7284" y="1211109"/>
            <a:ext cx="5254625" cy="701710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EACF75-C63A-5D79-0BF7-2999B260A9F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37375" y="0"/>
            <a:ext cx="5254625" cy="6858000"/>
          </a:xfrm>
          <a:prstGeom prst="rect">
            <a:avLst/>
          </a:prstGeom>
          <a:effectLst>
            <a:outerShdw blurRad="230069" dist="28213" dir="10594610" algn="ctr" rotWithShape="0">
              <a:srgbClr val="000000">
                <a:alpha val="52072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44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BC390B5-6438-F26A-4941-121608D7FE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0892" y="607520"/>
            <a:ext cx="7511142" cy="986150"/>
          </a:xfrm>
          <a:prstGeom prst="rect">
            <a:avLst/>
          </a:prstGeom>
        </p:spPr>
        <p:txBody>
          <a:bodyPr/>
          <a:lstStyle>
            <a:lvl1pPr algn="l">
              <a:defRPr sz="5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F98D951-EAB1-D1B2-ED41-BA1980DFDC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137" y="1751013"/>
            <a:ext cx="4323125" cy="4610100"/>
          </a:xfrm>
          <a:prstGeom prst="roundRect">
            <a:avLst>
              <a:gd name="adj" fmla="val 12304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78575AE-A013-EF71-EEE5-AA80CC9E73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44149" y="1916725"/>
            <a:ext cx="6207919" cy="18229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C69CEA6E-29A4-B8CE-9C4A-98732DA92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1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48969-4A7D-3790-DB5A-A54D39AA9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673" y="510271"/>
            <a:ext cx="6441810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4E822DB-15C6-F7C1-FF18-065026F147B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2671" y="1383183"/>
            <a:ext cx="5443327" cy="7872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E35C1197-3456-206C-5A5F-3FE7FEC09B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672" y="2248522"/>
            <a:ext cx="5443327" cy="388904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5937C56C-9161-283C-9E0D-2E65E1B13BE1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6305550" y="1382713"/>
            <a:ext cx="5297488" cy="47545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62EFC1BF-5ADD-DF7C-5BE2-8726FF693C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01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48969-4A7D-3790-DB5A-A54D39AA98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673" y="510271"/>
            <a:ext cx="6441810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E35C1197-3456-206C-5A5F-3FE7FEC09B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2673" y="1484478"/>
            <a:ext cx="10954444" cy="7872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62EFC1BF-5ADD-DF7C-5BE2-8726FF693C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FF88A71C-C87E-3186-9A0A-39E37B319B23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52463" y="2449514"/>
            <a:ext cx="10369550" cy="38982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507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gradFill>
          <a:gsLst>
            <a:gs pos="27000">
              <a:srgbClr val="1B2D3B"/>
            </a:gs>
            <a:gs pos="100000">
              <a:srgbClr val="1E385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93190-196B-5DB0-8A35-85E23B5D42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9477" y="2550184"/>
            <a:ext cx="5574475" cy="1333046"/>
          </a:xfrm>
          <a:prstGeom prst="rect">
            <a:avLst/>
          </a:prstGeom>
        </p:spPr>
        <p:txBody>
          <a:bodyPr/>
          <a:lstStyle>
            <a:lvl1pPr>
              <a:defRPr sz="6600" b="1" i="0">
                <a:solidFill>
                  <a:srgbClr val="FFFFFF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B1228F-B9DD-DB0D-D92E-2D965BCF1571}"/>
              </a:ext>
            </a:extLst>
          </p:cNvPr>
          <p:cNvCxnSpPr/>
          <p:nvPr userDrawn="1"/>
        </p:nvCxnSpPr>
        <p:spPr>
          <a:xfrm>
            <a:off x="1516084" y="2674917"/>
            <a:ext cx="0" cy="1508166"/>
          </a:xfrm>
          <a:prstGeom prst="line">
            <a:avLst/>
          </a:prstGeom>
          <a:ln w="76200" cap="rnd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078788BC-A6E9-1C3C-DB29-F34578285E1C}"/>
              </a:ext>
            </a:extLst>
          </p:cNvPr>
          <p:cNvSpPr txBox="1">
            <a:spLocks/>
          </p:cNvSpPr>
          <p:nvPr userDrawn="1"/>
        </p:nvSpPr>
        <p:spPr>
          <a:xfrm>
            <a:off x="1989147" y="4446157"/>
            <a:ext cx="3618974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1200150" algn="l"/>
              </a:tabLst>
              <a:defRPr sz="1400" kern="1200" baseline="0">
                <a:solidFill>
                  <a:srgbClr val="606060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1200150" algn="l"/>
              </a:tabLst>
              <a:defRPr/>
            </a:pPr>
            <a:fld id="{71B1F974-AE0E-445E-9C3A-9A93ACC12271}" type="datetime4">
              <a:rPr kumimoji="0" lang="en-US" sz="140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pPr marL="171450" marR="0" lvl="0" indent="-171450" algn="l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>
                  <a:tab pos="1200150" algn="l"/>
                </a:tabLst>
                <a:defRPr/>
              </a:pPr>
              <a:t>August 6, 2025</a:t>
            </a:fld>
            <a:endParaRPr kumimoji="0" lang="en-US" sz="140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2" name="Picture 1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05D862F5-25B5-5BD2-905F-D3D8ABEB9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428F8B4-A894-F296-ED4B-BB6DD674D1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2830" y="4760196"/>
            <a:ext cx="2017574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solidFill>
                  <a:schemeClr val="accent6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pPr lvl="0"/>
            <a:r>
              <a:rPr lang="en-US" dirty="0"/>
              <a:t>Presented By | Name</a:t>
            </a:r>
          </a:p>
        </p:txBody>
      </p:sp>
    </p:spTree>
    <p:extLst>
      <p:ext uri="{BB962C8B-B14F-4D97-AF65-F5344CB8AC3E}">
        <p14:creationId xmlns:p14="http://schemas.microsoft.com/office/powerpoint/2010/main" val="1103843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a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35B87FA2-DAE8-08B8-A44C-53C5B687E593}"/>
              </a:ext>
            </a:extLst>
          </p:cNvPr>
          <p:cNvSpPr/>
          <p:nvPr userDrawn="1"/>
        </p:nvSpPr>
        <p:spPr>
          <a:xfrm>
            <a:off x="6874106" y="674070"/>
            <a:ext cx="2356405" cy="5637645"/>
          </a:xfrm>
          <a:prstGeom prst="roundRect">
            <a:avLst>
              <a:gd name="adj" fmla="val 11651"/>
            </a:avLst>
          </a:prstGeom>
          <a:solidFill>
            <a:srgbClr val="BED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>
              <a:solidFill>
                <a:srgbClr val="1E3854"/>
              </a:solidFill>
            </a:endParaRPr>
          </a:p>
        </p:txBody>
      </p:sp>
      <p:sp>
        <p:nvSpPr>
          <p:cNvPr id="12" name="Rectangle: Rounded Corners 17">
            <a:extLst>
              <a:ext uri="{FF2B5EF4-FFF2-40B4-BE49-F238E27FC236}">
                <a16:creationId xmlns:a16="http://schemas.microsoft.com/office/drawing/2014/main" id="{34F22A7C-AF28-AE77-63B2-CAFF304D3F7B}"/>
              </a:ext>
            </a:extLst>
          </p:cNvPr>
          <p:cNvSpPr/>
          <p:nvPr userDrawn="1"/>
        </p:nvSpPr>
        <p:spPr>
          <a:xfrm>
            <a:off x="9414987" y="674071"/>
            <a:ext cx="2356405" cy="5637644"/>
          </a:xfrm>
          <a:prstGeom prst="roundRect">
            <a:avLst>
              <a:gd name="adj" fmla="val 11651"/>
            </a:avLst>
          </a:prstGeom>
          <a:solidFill>
            <a:srgbClr val="3C57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>
              <a:solidFill>
                <a:srgbClr val="3C5775"/>
              </a:solidFill>
            </a:endParaRPr>
          </a:p>
        </p:txBody>
      </p:sp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id="{C33DBF5A-D1A5-7A8D-6A1D-A870158EFF60}"/>
              </a:ext>
            </a:extLst>
          </p:cNvPr>
          <p:cNvSpPr/>
          <p:nvPr userDrawn="1"/>
        </p:nvSpPr>
        <p:spPr>
          <a:xfrm>
            <a:off x="4331870" y="674070"/>
            <a:ext cx="2356405" cy="5637645"/>
          </a:xfrm>
          <a:prstGeom prst="roundRect">
            <a:avLst>
              <a:gd name="adj" fmla="val 11651"/>
            </a:avLst>
          </a:prstGeom>
          <a:solidFill>
            <a:srgbClr val="1E3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>
              <a:solidFill>
                <a:srgbClr val="1E3854"/>
              </a:solidFill>
            </a:endParaRPr>
          </a:p>
        </p:txBody>
      </p:sp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44A12AFB-89BA-D98A-3C93-6EED21198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1870" y="674070"/>
            <a:ext cx="2357760" cy="2754930"/>
          </a:xfrm>
          <a:custGeom>
            <a:avLst/>
            <a:gdLst>
              <a:gd name="connsiteX0" fmla="*/ 520004 w 4715214"/>
              <a:gd name="connsiteY0" fmla="*/ 0 h 5509859"/>
              <a:gd name="connsiteX1" fmla="*/ 4197924 w 4715214"/>
              <a:gd name="connsiteY1" fmla="*/ 0 h 5509859"/>
              <a:gd name="connsiteX2" fmla="*/ 4399278 w 4715214"/>
              <a:gd name="connsiteY2" fmla="*/ 40651 h 5509859"/>
              <a:gd name="connsiteX3" fmla="*/ 4416564 w 4715214"/>
              <a:gd name="connsiteY3" fmla="*/ 50034 h 5509859"/>
              <a:gd name="connsiteX4" fmla="*/ 4416566 w 4715214"/>
              <a:gd name="connsiteY4" fmla="*/ 50034 h 5509859"/>
              <a:gd name="connsiteX5" fmla="*/ 4487146 w 4715214"/>
              <a:gd name="connsiteY5" fmla="*/ 88344 h 5509859"/>
              <a:gd name="connsiteX6" fmla="*/ 4715214 w 4715214"/>
              <a:gd name="connsiteY6" fmla="*/ 517290 h 5509859"/>
              <a:gd name="connsiteX7" fmla="*/ 4715214 w 4715214"/>
              <a:gd name="connsiteY7" fmla="*/ 1457317 h 5509859"/>
              <a:gd name="connsiteX8" fmla="*/ 4715214 w 4715214"/>
              <a:gd name="connsiteY8" fmla="*/ 4102578 h 5509859"/>
              <a:gd name="connsiteX9" fmla="*/ 4715214 w 4715214"/>
              <a:gd name="connsiteY9" fmla="*/ 5509859 h 5509859"/>
              <a:gd name="connsiteX10" fmla="*/ 3101936 w 4715214"/>
              <a:gd name="connsiteY10" fmla="*/ 5509859 h 5509859"/>
              <a:gd name="connsiteX11" fmla="*/ 1656054 w 4715214"/>
              <a:gd name="connsiteY11" fmla="*/ 4102579 h 5509859"/>
              <a:gd name="connsiteX12" fmla="*/ 1656054 w 4715214"/>
              <a:gd name="connsiteY12" fmla="*/ 4102578 h 5509859"/>
              <a:gd name="connsiteX13" fmla="*/ 1656052 w 4715214"/>
              <a:gd name="connsiteY13" fmla="*/ 4102578 h 5509859"/>
              <a:gd name="connsiteX14" fmla="*/ 1649313 w 4715214"/>
              <a:gd name="connsiteY14" fmla="*/ 4096017 h 5509859"/>
              <a:gd name="connsiteX15" fmla="*/ 1649313 w 4715214"/>
              <a:gd name="connsiteY15" fmla="*/ 4102578 h 5509859"/>
              <a:gd name="connsiteX16" fmla="*/ 1656052 w 4715214"/>
              <a:gd name="connsiteY16" fmla="*/ 4102578 h 5509859"/>
              <a:gd name="connsiteX17" fmla="*/ 1656054 w 4715214"/>
              <a:gd name="connsiteY17" fmla="*/ 4102579 h 5509859"/>
              <a:gd name="connsiteX18" fmla="*/ 1656054 w 4715214"/>
              <a:gd name="connsiteY18" fmla="*/ 5509859 h 5509859"/>
              <a:gd name="connsiteX19" fmla="*/ 3616 w 4715214"/>
              <a:gd name="connsiteY19" fmla="*/ 5509859 h 5509859"/>
              <a:gd name="connsiteX20" fmla="*/ 3616 w 4715214"/>
              <a:gd name="connsiteY20" fmla="*/ 4343399 h 5509859"/>
              <a:gd name="connsiteX21" fmla="*/ 0 w 4715214"/>
              <a:gd name="connsiteY21" fmla="*/ 4343399 h 5509859"/>
              <a:gd name="connsiteX22" fmla="*/ 0 w 4715214"/>
              <a:gd name="connsiteY22" fmla="*/ 2324099 h 5509859"/>
              <a:gd name="connsiteX23" fmla="*/ 3616 w 4715214"/>
              <a:gd name="connsiteY23" fmla="*/ 2324099 h 5509859"/>
              <a:gd name="connsiteX24" fmla="*/ 3616 w 4715214"/>
              <a:gd name="connsiteY24" fmla="*/ 508314 h 5509859"/>
              <a:gd name="connsiteX25" fmla="*/ 13222 w 4715214"/>
              <a:gd name="connsiteY25" fmla="*/ 413039 h 5509859"/>
              <a:gd name="connsiteX26" fmla="*/ 230780 w 4715214"/>
              <a:gd name="connsiteY26" fmla="*/ 88345 h 5509859"/>
              <a:gd name="connsiteX27" fmla="*/ 301360 w 4715214"/>
              <a:gd name="connsiteY27" fmla="*/ 50035 h 5509859"/>
              <a:gd name="connsiteX28" fmla="*/ 301364 w 4715214"/>
              <a:gd name="connsiteY28" fmla="*/ 50035 h 5509859"/>
              <a:gd name="connsiteX29" fmla="*/ 318650 w 4715214"/>
              <a:gd name="connsiteY29" fmla="*/ 40651 h 5509859"/>
              <a:gd name="connsiteX30" fmla="*/ 520004 w 4715214"/>
              <a:gd name="connsiteY30" fmla="*/ 0 h 550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15214" h="5509859">
                <a:moveTo>
                  <a:pt x="520004" y="0"/>
                </a:moveTo>
                <a:lnTo>
                  <a:pt x="4197924" y="0"/>
                </a:lnTo>
                <a:cubicBezTo>
                  <a:pt x="4269348" y="0"/>
                  <a:pt x="4337390" y="14475"/>
                  <a:pt x="4399278" y="40651"/>
                </a:cubicBezTo>
                <a:lnTo>
                  <a:pt x="4416564" y="50034"/>
                </a:lnTo>
                <a:lnTo>
                  <a:pt x="4416566" y="50034"/>
                </a:lnTo>
                <a:lnTo>
                  <a:pt x="4487146" y="88344"/>
                </a:lnTo>
                <a:cubicBezTo>
                  <a:pt x="4624746" y="181305"/>
                  <a:pt x="4715214" y="338733"/>
                  <a:pt x="4715214" y="517290"/>
                </a:cubicBezTo>
                <a:lnTo>
                  <a:pt x="4715214" y="1457317"/>
                </a:lnTo>
                <a:lnTo>
                  <a:pt x="4715214" y="4102578"/>
                </a:lnTo>
                <a:lnTo>
                  <a:pt x="4715214" y="5509859"/>
                </a:lnTo>
                <a:lnTo>
                  <a:pt x="3101936" y="5509859"/>
                </a:lnTo>
                <a:lnTo>
                  <a:pt x="1656054" y="4102579"/>
                </a:lnTo>
                <a:lnTo>
                  <a:pt x="1656054" y="4102578"/>
                </a:lnTo>
                <a:lnTo>
                  <a:pt x="1656052" y="4102578"/>
                </a:lnTo>
                <a:lnTo>
                  <a:pt x="1649313" y="4096017"/>
                </a:lnTo>
                <a:lnTo>
                  <a:pt x="1649313" y="4102578"/>
                </a:lnTo>
                <a:lnTo>
                  <a:pt x="1656052" y="4102578"/>
                </a:lnTo>
                <a:lnTo>
                  <a:pt x="1656054" y="4102579"/>
                </a:lnTo>
                <a:lnTo>
                  <a:pt x="1656054" y="5509859"/>
                </a:lnTo>
                <a:lnTo>
                  <a:pt x="3616" y="5509859"/>
                </a:lnTo>
                <a:lnTo>
                  <a:pt x="3616" y="4343399"/>
                </a:lnTo>
                <a:lnTo>
                  <a:pt x="0" y="4343399"/>
                </a:lnTo>
                <a:lnTo>
                  <a:pt x="0" y="2324099"/>
                </a:lnTo>
                <a:lnTo>
                  <a:pt x="3616" y="2324099"/>
                </a:lnTo>
                <a:lnTo>
                  <a:pt x="3616" y="508314"/>
                </a:lnTo>
                <a:lnTo>
                  <a:pt x="13222" y="413039"/>
                </a:lnTo>
                <a:cubicBezTo>
                  <a:pt x="40784" y="278341"/>
                  <a:pt x="120700" y="162714"/>
                  <a:pt x="230780" y="88345"/>
                </a:cubicBezTo>
                <a:lnTo>
                  <a:pt x="301360" y="50035"/>
                </a:lnTo>
                <a:lnTo>
                  <a:pt x="301364" y="50035"/>
                </a:lnTo>
                <a:lnTo>
                  <a:pt x="318650" y="40651"/>
                </a:lnTo>
                <a:cubicBezTo>
                  <a:pt x="380538" y="14475"/>
                  <a:pt x="448580" y="0"/>
                  <a:pt x="520004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2">
                <a:lumMod val="60000"/>
                <a:lumOff val="40000"/>
              </a:schemeClr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FF8084B2-46C4-3569-FFAB-E2D5BD63DCB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75236" y="674070"/>
            <a:ext cx="2357760" cy="2754930"/>
          </a:xfrm>
          <a:custGeom>
            <a:avLst/>
            <a:gdLst>
              <a:gd name="connsiteX0" fmla="*/ 520004 w 4715214"/>
              <a:gd name="connsiteY0" fmla="*/ 0 h 5509859"/>
              <a:gd name="connsiteX1" fmla="*/ 4197924 w 4715214"/>
              <a:gd name="connsiteY1" fmla="*/ 0 h 5509859"/>
              <a:gd name="connsiteX2" fmla="*/ 4399278 w 4715214"/>
              <a:gd name="connsiteY2" fmla="*/ 40651 h 5509859"/>
              <a:gd name="connsiteX3" fmla="*/ 4416564 w 4715214"/>
              <a:gd name="connsiteY3" fmla="*/ 50034 h 5509859"/>
              <a:gd name="connsiteX4" fmla="*/ 4416566 w 4715214"/>
              <a:gd name="connsiteY4" fmla="*/ 50034 h 5509859"/>
              <a:gd name="connsiteX5" fmla="*/ 4487146 w 4715214"/>
              <a:gd name="connsiteY5" fmla="*/ 88344 h 5509859"/>
              <a:gd name="connsiteX6" fmla="*/ 4715214 w 4715214"/>
              <a:gd name="connsiteY6" fmla="*/ 517290 h 5509859"/>
              <a:gd name="connsiteX7" fmla="*/ 4715214 w 4715214"/>
              <a:gd name="connsiteY7" fmla="*/ 1457317 h 5509859"/>
              <a:gd name="connsiteX8" fmla="*/ 4715214 w 4715214"/>
              <a:gd name="connsiteY8" fmla="*/ 4102578 h 5509859"/>
              <a:gd name="connsiteX9" fmla="*/ 4715214 w 4715214"/>
              <a:gd name="connsiteY9" fmla="*/ 5509859 h 5509859"/>
              <a:gd name="connsiteX10" fmla="*/ 3101936 w 4715214"/>
              <a:gd name="connsiteY10" fmla="*/ 5509859 h 5509859"/>
              <a:gd name="connsiteX11" fmla="*/ 1656054 w 4715214"/>
              <a:gd name="connsiteY11" fmla="*/ 4102579 h 5509859"/>
              <a:gd name="connsiteX12" fmla="*/ 1656054 w 4715214"/>
              <a:gd name="connsiteY12" fmla="*/ 4102578 h 5509859"/>
              <a:gd name="connsiteX13" fmla="*/ 1656052 w 4715214"/>
              <a:gd name="connsiteY13" fmla="*/ 4102578 h 5509859"/>
              <a:gd name="connsiteX14" fmla="*/ 1649313 w 4715214"/>
              <a:gd name="connsiteY14" fmla="*/ 4096017 h 5509859"/>
              <a:gd name="connsiteX15" fmla="*/ 1649313 w 4715214"/>
              <a:gd name="connsiteY15" fmla="*/ 4102578 h 5509859"/>
              <a:gd name="connsiteX16" fmla="*/ 1656052 w 4715214"/>
              <a:gd name="connsiteY16" fmla="*/ 4102578 h 5509859"/>
              <a:gd name="connsiteX17" fmla="*/ 1656054 w 4715214"/>
              <a:gd name="connsiteY17" fmla="*/ 4102579 h 5509859"/>
              <a:gd name="connsiteX18" fmla="*/ 1656054 w 4715214"/>
              <a:gd name="connsiteY18" fmla="*/ 5509859 h 5509859"/>
              <a:gd name="connsiteX19" fmla="*/ 3616 w 4715214"/>
              <a:gd name="connsiteY19" fmla="*/ 5509859 h 5509859"/>
              <a:gd name="connsiteX20" fmla="*/ 3616 w 4715214"/>
              <a:gd name="connsiteY20" fmla="*/ 4343399 h 5509859"/>
              <a:gd name="connsiteX21" fmla="*/ 0 w 4715214"/>
              <a:gd name="connsiteY21" fmla="*/ 4343399 h 5509859"/>
              <a:gd name="connsiteX22" fmla="*/ 0 w 4715214"/>
              <a:gd name="connsiteY22" fmla="*/ 2324099 h 5509859"/>
              <a:gd name="connsiteX23" fmla="*/ 3616 w 4715214"/>
              <a:gd name="connsiteY23" fmla="*/ 2324099 h 5509859"/>
              <a:gd name="connsiteX24" fmla="*/ 3616 w 4715214"/>
              <a:gd name="connsiteY24" fmla="*/ 508314 h 5509859"/>
              <a:gd name="connsiteX25" fmla="*/ 13222 w 4715214"/>
              <a:gd name="connsiteY25" fmla="*/ 413039 h 5509859"/>
              <a:gd name="connsiteX26" fmla="*/ 230780 w 4715214"/>
              <a:gd name="connsiteY26" fmla="*/ 88345 h 5509859"/>
              <a:gd name="connsiteX27" fmla="*/ 301360 w 4715214"/>
              <a:gd name="connsiteY27" fmla="*/ 50035 h 5509859"/>
              <a:gd name="connsiteX28" fmla="*/ 301364 w 4715214"/>
              <a:gd name="connsiteY28" fmla="*/ 50035 h 5509859"/>
              <a:gd name="connsiteX29" fmla="*/ 318650 w 4715214"/>
              <a:gd name="connsiteY29" fmla="*/ 40651 h 5509859"/>
              <a:gd name="connsiteX30" fmla="*/ 520004 w 4715214"/>
              <a:gd name="connsiteY30" fmla="*/ 0 h 550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15214" h="5509859">
                <a:moveTo>
                  <a:pt x="520004" y="0"/>
                </a:moveTo>
                <a:lnTo>
                  <a:pt x="4197924" y="0"/>
                </a:lnTo>
                <a:cubicBezTo>
                  <a:pt x="4269348" y="0"/>
                  <a:pt x="4337390" y="14475"/>
                  <a:pt x="4399278" y="40651"/>
                </a:cubicBezTo>
                <a:lnTo>
                  <a:pt x="4416564" y="50034"/>
                </a:lnTo>
                <a:lnTo>
                  <a:pt x="4416566" y="50034"/>
                </a:lnTo>
                <a:lnTo>
                  <a:pt x="4487146" y="88344"/>
                </a:lnTo>
                <a:cubicBezTo>
                  <a:pt x="4624746" y="181305"/>
                  <a:pt x="4715214" y="338733"/>
                  <a:pt x="4715214" y="517290"/>
                </a:cubicBezTo>
                <a:lnTo>
                  <a:pt x="4715214" y="1457317"/>
                </a:lnTo>
                <a:lnTo>
                  <a:pt x="4715214" y="4102578"/>
                </a:lnTo>
                <a:lnTo>
                  <a:pt x="4715214" y="5509859"/>
                </a:lnTo>
                <a:lnTo>
                  <a:pt x="3101936" y="5509859"/>
                </a:lnTo>
                <a:lnTo>
                  <a:pt x="1656054" y="4102579"/>
                </a:lnTo>
                <a:lnTo>
                  <a:pt x="1656054" y="4102578"/>
                </a:lnTo>
                <a:lnTo>
                  <a:pt x="1656052" y="4102578"/>
                </a:lnTo>
                <a:lnTo>
                  <a:pt x="1649313" y="4096017"/>
                </a:lnTo>
                <a:lnTo>
                  <a:pt x="1649313" y="4102578"/>
                </a:lnTo>
                <a:lnTo>
                  <a:pt x="1656052" y="4102578"/>
                </a:lnTo>
                <a:lnTo>
                  <a:pt x="1656054" y="4102579"/>
                </a:lnTo>
                <a:lnTo>
                  <a:pt x="1656054" y="5509859"/>
                </a:lnTo>
                <a:lnTo>
                  <a:pt x="3616" y="5509859"/>
                </a:lnTo>
                <a:lnTo>
                  <a:pt x="3616" y="4343399"/>
                </a:lnTo>
                <a:lnTo>
                  <a:pt x="0" y="4343399"/>
                </a:lnTo>
                <a:lnTo>
                  <a:pt x="0" y="2324099"/>
                </a:lnTo>
                <a:lnTo>
                  <a:pt x="3616" y="2324099"/>
                </a:lnTo>
                <a:lnTo>
                  <a:pt x="3616" y="508314"/>
                </a:lnTo>
                <a:lnTo>
                  <a:pt x="13222" y="413039"/>
                </a:lnTo>
                <a:cubicBezTo>
                  <a:pt x="40784" y="278341"/>
                  <a:pt x="120700" y="162714"/>
                  <a:pt x="230780" y="88345"/>
                </a:cubicBezTo>
                <a:lnTo>
                  <a:pt x="301360" y="50035"/>
                </a:lnTo>
                <a:lnTo>
                  <a:pt x="301364" y="50035"/>
                </a:lnTo>
                <a:lnTo>
                  <a:pt x="318650" y="40651"/>
                </a:lnTo>
                <a:cubicBezTo>
                  <a:pt x="380538" y="14475"/>
                  <a:pt x="448580" y="0"/>
                  <a:pt x="520004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accent2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9" name="Picture Placeholder 21">
            <a:extLst>
              <a:ext uri="{FF2B5EF4-FFF2-40B4-BE49-F238E27FC236}">
                <a16:creationId xmlns:a16="http://schemas.microsoft.com/office/drawing/2014/main" id="{14C97EA4-1EF9-EBA9-59D8-64BAFE7072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18603" y="674070"/>
            <a:ext cx="2357760" cy="2754930"/>
          </a:xfrm>
          <a:custGeom>
            <a:avLst/>
            <a:gdLst>
              <a:gd name="connsiteX0" fmla="*/ 520004 w 4715214"/>
              <a:gd name="connsiteY0" fmla="*/ 0 h 5509859"/>
              <a:gd name="connsiteX1" fmla="*/ 4197924 w 4715214"/>
              <a:gd name="connsiteY1" fmla="*/ 0 h 5509859"/>
              <a:gd name="connsiteX2" fmla="*/ 4399278 w 4715214"/>
              <a:gd name="connsiteY2" fmla="*/ 40651 h 5509859"/>
              <a:gd name="connsiteX3" fmla="*/ 4416564 w 4715214"/>
              <a:gd name="connsiteY3" fmla="*/ 50034 h 5509859"/>
              <a:gd name="connsiteX4" fmla="*/ 4416566 w 4715214"/>
              <a:gd name="connsiteY4" fmla="*/ 50034 h 5509859"/>
              <a:gd name="connsiteX5" fmla="*/ 4487146 w 4715214"/>
              <a:gd name="connsiteY5" fmla="*/ 88344 h 5509859"/>
              <a:gd name="connsiteX6" fmla="*/ 4715214 w 4715214"/>
              <a:gd name="connsiteY6" fmla="*/ 517290 h 5509859"/>
              <a:gd name="connsiteX7" fmla="*/ 4715214 w 4715214"/>
              <a:gd name="connsiteY7" fmla="*/ 1457317 h 5509859"/>
              <a:gd name="connsiteX8" fmla="*/ 4715214 w 4715214"/>
              <a:gd name="connsiteY8" fmla="*/ 4102578 h 5509859"/>
              <a:gd name="connsiteX9" fmla="*/ 4715214 w 4715214"/>
              <a:gd name="connsiteY9" fmla="*/ 5509859 h 5509859"/>
              <a:gd name="connsiteX10" fmla="*/ 3101936 w 4715214"/>
              <a:gd name="connsiteY10" fmla="*/ 5509859 h 5509859"/>
              <a:gd name="connsiteX11" fmla="*/ 1656054 w 4715214"/>
              <a:gd name="connsiteY11" fmla="*/ 4102579 h 5509859"/>
              <a:gd name="connsiteX12" fmla="*/ 1656054 w 4715214"/>
              <a:gd name="connsiteY12" fmla="*/ 4102578 h 5509859"/>
              <a:gd name="connsiteX13" fmla="*/ 1656052 w 4715214"/>
              <a:gd name="connsiteY13" fmla="*/ 4102578 h 5509859"/>
              <a:gd name="connsiteX14" fmla="*/ 1649313 w 4715214"/>
              <a:gd name="connsiteY14" fmla="*/ 4096017 h 5509859"/>
              <a:gd name="connsiteX15" fmla="*/ 1649313 w 4715214"/>
              <a:gd name="connsiteY15" fmla="*/ 4102578 h 5509859"/>
              <a:gd name="connsiteX16" fmla="*/ 1656052 w 4715214"/>
              <a:gd name="connsiteY16" fmla="*/ 4102578 h 5509859"/>
              <a:gd name="connsiteX17" fmla="*/ 1656054 w 4715214"/>
              <a:gd name="connsiteY17" fmla="*/ 4102579 h 5509859"/>
              <a:gd name="connsiteX18" fmla="*/ 1656054 w 4715214"/>
              <a:gd name="connsiteY18" fmla="*/ 5509859 h 5509859"/>
              <a:gd name="connsiteX19" fmla="*/ 3616 w 4715214"/>
              <a:gd name="connsiteY19" fmla="*/ 5509859 h 5509859"/>
              <a:gd name="connsiteX20" fmla="*/ 3616 w 4715214"/>
              <a:gd name="connsiteY20" fmla="*/ 4343399 h 5509859"/>
              <a:gd name="connsiteX21" fmla="*/ 0 w 4715214"/>
              <a:gd name="connsiteY21" fmla="*/ 4343399 h 5509859"/>
              <a:gd name="connsiteX22" fmla="*/ 0 w 4715214"/>
              <a:gd name="connsiteY22" fmla="*/ 2324099 h 5509859"/>
              <a:gd name="connsiteX23" fmla="*/ 3616 w 4715214"/>
              <a:gd name="connsiteY23" fmla="*/ 2324099 h 5509859"/>
              <a:gd name="connsiteX24" fmla="*/ 3616 w 4715214"/>
              <a:gd name="connsiteY24" fmla="*/ 508314 h 5509859"/>
              <a:gd name="connsiteX25" fmla="*/ 13222 w 4715214"/>
              <a:gd name="connsiteY25" fmla="*/ 413039 h 5509859"/>
              <a:gd name="connsiteX26" fmla="*/ 230780 w 4715214"/>
              <a:gd name="connsiteY26" fmla="*/ 88345 h 5509859"/>
              <a:gd name="connsiteX27" fmla="*/ 301360 w 4715214"/>
              <a:gd name="connsiteY27" fmla="*/ 50035 h 5509859"/>
              <a:gd name="connsiteX28" fmla="*/ 301364 w 4715214"/>
              <a:gd name="connsiteY28" fmla="*/ 50035 h 5509859"/>
              <a:gd name="connsiteX29" fmla="*/ 318650 w 4715214"/>
              <a:gd name="connsiteY29" fmla="*/ 40651 h 5509859"/>
              <a:gd name="connsiteX30" fmla="*/ 520004 w 4715214"/>
              <a:gd name="connsiteY30" fmla="*/ 0 h 550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15214" h="5509859">
                <a:moveTo>
                  <a:pt x="520004" y="0"/>
                </a:moveTo>
                <a:lnTo>
                  <a:pt x="4197924" y="0"/>
                </a:lnTo>
                <a:cubicBezTo>
                  <a:pt x="4269348" y="0"/>
                  <a:pt x="4337390" y="14475"/>
                  <a:pt x="4399278" y="40651"/>
                </a:cubicBezTo>
                <a:lnTo>
                  <a:pt x="4416564" y="50034"/>
                </a:lnTo>
                <a:lnTo>
                  <a:pt x="4416566" y="50034"/>
                </a:lnTo>
                <a:lnTo>
                  <a:pt x="4487146" y="88344"/>
                </a:lnTo>
                <a:cubicBezTo>
                  <a:pt x="4624746" y="181305"/>
                  <a:pt x="4715214" y="338733"/>
                  <a:pt x="4715214" y="517290"/>
                </a:cubicBezTo>
                <a:lnTo>
                  <a:pt x="4715214" y="1457317"/>
                </a:lnTo>
                <a:lnTo>
                  <a:pt x="4715214" y="4102578"/>
                </a:lnTo>
                <a:lnTo>
                  <a:pt x="4715214" y="5509859"/>
                </a:lnTo>
                <a:lnTo>
                  <a:pt x="3101936" y="5509859"/>
                </a:lnTo>
                <a:lnTo>
                  <a:pt x="1656054" y="4102579"/>
                </a:lnTo>
                <a:lnTo>
                  <a:pt x="1656054" y="4102578"/>
                </a:lnTo>
                <a:lnTo>
                  <a:pt x="1656052" y="4102578"/>
                </a:lnTo>
                <a:lnTo>
                  <a:pt x="1649313" y="4096017"/>
                </a:lnTo>
                <a:lnTo>
                  <a:pt x="1649313" y="4102578"/>
                </a:lnTo>
                <a:lnTo>
                  <a:pt x="1656052" y="4102578"/>
                </a:lnTo>
                <a:lnTo>
                  <a:pt x="1656054" y="4102579"/>
                </a:lnTo>
                <a:lnTo>
                  <a:pt x="1656054" y="5509859"/>
                </a:lnTo>
                <a:lnTo>
                  <a:pt x="3616" y="5509859"/>
                </a:lnTo>
                <a:lnTo>
                  <a:pt x="3616" y="4343399"/>
                </a:lnTo>
                <a:lnTo>
                  <a:pt x="0" y="4343399"/>
                </a:lnTo>
                <a:lnTo>
                  <a:pt x="0" y="2324099"/>
                </a:lnTo>
                <a:lnTo>
                  <a:pt x="3616" y="2324099"/>
                </a:lnTo>
                <a:lnTo>
                  <a:pt x="3616" y="508314"/>
                </a:lnTo>
                <a:lnTo>
                  <a:pt x="13222" y="413039"/>
                </a:lnTo>
                <a:cubicBezTo>
                  <a:pt x="40784" y="278341"/>
                  <a:pt x="120700" y="162714"/>
                  <a:pt x="230780" y="88345"/>
                </a:cubicBezTo>
                <a:lnTo>
                  <a:pt x="301360" y="50035"/>
                </a:lnTo>
                <a:lnTo>
                  <a:pt x="301364" y="50035"/>
                </a:lnTo>
                <a:lnTo>
                  <a:pt x="318650" y="40651"/>
                </a:lnTo>
                <a:cubicBezTo>
                  <a:pt x="380538" y="14475"/>
                  <a:pt x="448580" y="0"/>
                  <a:pt x="520004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accent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id-ID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8D15ED0-E158-31C3-2A8F-7DB2D1632C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7075" y="3716338"/>
            <a:ext cx="1946275" cy="451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CF66FD-892C-1741-4040-A7B8EC7CEA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79170" y="3716337"/>
            <a:ext cx="1946275" cy="451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563C6B7F-ECD6-638C-A9C7-2091427FBF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01221" y="3659612"/>
            <a:ext cx="1946275" cy="451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0967811-1DE0-86FB-9B4C-018B64245A8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41956" y="4274787"/>
            <a:ext cx="1946275" cy="1909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5DB353A-9367-3E79-7A23-EE335DF4CF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79169" y="4272478"/>
            <a:ext cx="1946275" cy="1909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BF0DCAE-64C8-ECCD-E195-3430825E4C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01221" y="4257042"/>
            <a:ext cx="1946275" cy="19091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235CC4-3B53-B5D4-46EF-FBE9192BF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7415" y="4424331"/>
            <a:ext cx="3239388" cy="1378592"/>
          </a:xfrm>
          <a:prstGeom prst="rect">
            <a:avLst/>
          </a:prstGeom>
        </p:spPr>
        <p:txBody>
          <a:bodyPr/>
          <a:lstStyle>
            <a:lvl1pPr algn="r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05770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5F6C5CD-E874-A3A5-442F-50452B8E82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2456" y="377525"/>
            <a:ext cx="9707088" cy="703130"/>
          </a:xfrm>
          <a:prstGeom prst="rect">
            <a:avLst/>
          </a:prstGeom>
        </p:spPr>
        <p:txBody>
          <a:bodyPr/>
          <a:lstStyle>
            <a:lvl1pPr algn="ctr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08CA66A3-F65D-1412-D6F4-EF57FAF1D1A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150" y="1211283"/>
            <a:ext cx="6235700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69EC18-140D-9864-8846-17664870A825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F144433-A142-6F78-24A0-86A1E86D2319}"/>
              </a:ext>
            </a:extLst>
          </p:cNvPr>
          <p:cNvSpPr/>
          <p:nvPr userDrawn="1"/>
        </p:nvSpPr>
        <p:spPr>
          <a:xfrm>
            <a:off x="4552207" y="1967851"/>
            <a:ext cx="3087585" cy="4512624"/>
          </a:xfrm>
          <a:prstGeom prst="roundRect">
            <a:avLst/>
          </a:prstGeom>
          <a:solidFill>
            <a:schemeClr val="accent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8DDD07E-7C51-D251-0579-F339AF874A74}"/>
              </a:ext>
            </a:extLst>
          </p:cNvPr>
          <p:cNvSpPr/>
          <p:nvPr userDrawn="1"/>
        </p:nvSpPr>
        <p:spPr>
          <a:xfrm>
            <a:off x="1035132" y="1967851"/>
            <a:ext cx="3087585" cy="45126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294AD5A-AC74-AE08-0CAD-56D707BC103D}"/>
              </a:ext>
            </a:extLst>
          </p:cNvPr>
          <p:cNvSpPr/>
          <p:nvPr userDrawn="1"/>
        </p:nvSpPr>
        <p:spPr>
          <a:xfrm>
            <a:off x="8069283" y="1967851"/>
            <a:ext cx="3087585" cy="45126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B35A91D8-9098-8208-9E74-67C792CEE5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87284" y="2320141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7E9F3B8E-6692-E791-D6D5-38AC2C55CE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04359" y="2320141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C68FD91-1E68-6064-5EA5-DD6B86B382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1435" y="2320141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E12BA451-1B81-63EA-5B02-E95155F426C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1859" y="2801293"/>
            <a:ext cx="2035216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spc="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3E76F178-9F98-18BA-D878-A47AAF307C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78390" y="2801293"/>
            <a:ext cx="2035216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3444B543-462E-9DA1-E17F-2D45AF3870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95466" y="2801293"/>
            <a:ext cx="2035216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spc="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EDC98DC1-5A8D-E689-C823-358115AEE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35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B0BB2C-DC1C-EE95-0420-546708D9FD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2456" y="377525"/>
            <a:ext cx="9707088" cy="703130"/>
          </a:xfrm>
          <a:prstGeom prst="rect">
            <a:avLst/>
          </a:prstGeom>
        </p:spPr>
        <p:txBody>
          <a:bodyPr/>
          <a:lstStyle>
            <a:lvl1pPr algn="ctr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941510F-8C7D-9ABA-AD2E-B9D1F460BE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150" y="1211283"/>
            <a:ext cx="6235700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631215-680D-AD7E-B74B-74092ECDCE2B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E8AE2B7-9A38-31D1-DACF-341C496A5DCF}"/>
              </a:ext>
            </a:extLst>
          </p:cNvPr>
          <p:cNvSpPr/>
          <p:nvPr userDrawn="1"/>
        </p:nvSpPr>
        <p:spPr>
          <a:xfrm>
            <a:off x="4552207" y="2233749"/>
            <a:ext cx="3087585" cy="395804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383570" dist="50800" dir="2717293" algn="ctr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EDD6FC0-9A0F-A864-E28D-0F6B6EA1415B}"/>
              </a:ext>
            </a:extLst>
          </p:cNvPr>
          <p:cNvSpPr/>
          <p:nvPr userDrawn="1"/>
        </p:nvSpPr>
        <p:spPr>
          <a:xfrm>
            <a:off x="1035132" y="2233749"/>
            <a:ext cx="3087585" cy="395804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383570" dist="50800" dir="2717293" algn="ctr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DD1117E-6854-D881-27C6-696C35155555}"/>
              </a:ext>
            </a:extLst>
          </p:cNvPr>
          <p:cNvSpPr/>
          <p:nvPr userDrawn="1"/>
        </p:nvSpPr>
        <p:spPr>
          <a:xfrm>
            <a:off x="8069283" y="2233749"/>
            <a:ext cx="3087585" cy="3958045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383570" dist="50800" dir="2717293" algn="ctr" rotWithShape="0">
              <a:srgbClr val="000000">
                <a:alpha val="39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6D8D73C-2369-B8C7-F52C-F215F3D735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87284" y="3126096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5A74623-908C-31D9-8CE9-E481933CFC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04359" y="3137930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6E97AD2-9754-F28C-5D70-9E62405DA8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23095" y="3126096"/>
            <a:ext cx="2783279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1210880-A8A9-9055-33F7-F9C13CA9738C}"/>
              </a:ext>
            </a:extLst>
          </p:cNvPr>
          <p:cNvSpPr/>
          <p:nvPr userDrawn="1"/>
        </p:nvSpPr>
        <p:spPr>
          <a:xfrm>
            <a:off x="2045523" y="1761309"/>
            <a:ext cx="1066800" cy="1066800"/>
          </a:xfrm>
          <a:prstGeom prst="ellipse">
            <a:avLst/>
          </a:prstGeom>
          <a:solidFill>
            <a:srgbClr val="1E3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799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CF9CC0-DAD1-658A-943D-8EC7DDCF010F}"/>
              </a:ext>
            </a:extLst>
          </p:cNvPr>
          <p:cNvSpPr/>
          <p:nvPr userDrawn="1"/>
        </p:nvSpPr>
        <p:spPr>
          <a:xfrm>
            <a:off x="5562600" y="1761309"/>
            <a:ext cx="1066800" cy="1066800"/>
          </a:xfrm>
          <a:prstGeom prst="ellipse">
            <a:avLst/>
          </a:prstGeom>
          <a:solidFill>
            <a:srgbClr val="1E3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799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984DB9D-2C08-D3AF-653F-09732225FE68}"/>
              </a:ext>
            </a:extLst>
          </p:cNvPr>
          <p:cNvSpPr/>
          <p:nvPr userDrawn="1"/>
        </p:nvSpPr>
        <p:spPr>
          <a:xfrm>
            <a:off x="9079675" y="1761309"/>
            <a:ext cx="1066800" cy="1066800"/>
          </a:xfrm>
          <a:prstGeom prst="ellipse">
            <a:avLst/>
          </a:prstGeom>
          <a:solidFill>
            <a:srgbClr val="1E38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799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3D31DEB3-6AD6-0F89-456C-9E4C8301A68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87283" y="3624522"/>
            <a:ext cx="2783279" cy="1156484"/>
          </a:xfrm>
          <a:prstGeom prst="rect">
            <a:avLst/>
          </a:prstGeom>
        </p:spPr>
        <p:txBody>
          <a:bodyPr/>
          <a:lstStyle>
            <a:lvl1pPr marL="342900" indent="-342900" algn="ctr">
              <a:buFont typeface="Arial" panose="020B0604020202020204" pitchFamily="34" charset="0"/>
              <a:buChar char="•"/>
              <a:defRPr sz="1600" b="0" i="0" spc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One</a:t>
            </a:r>
          </a:p>
          <a:p>
            <a:pPr lvl="0"/>
            <a:r>
              <a:rPr lang="en-US" dirty="0"/>
              <a:t>Two</a:t>
            </a:r>
          </a:p>
          <a:p>
            <a:pPr lvl="0"/>
            <a:r>
              <a:rPr lang="en-US" dirty="0"/>
              <a:t>Three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4DB0FE01-9303-FB52-F451-20E456D9C7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04358" y="3634529"/>
            <a:ext cx="2783279" cy="1156484"/>
          </a:xfrm>
          <a:prstGeom prst="rect">
            <a:avLst/>
          </a:prstGeom>
        </p:spPr>
        <p:txBody>
          <a:bodyPr/>
          <a:lstStyle>
            <a:lvl1pPr marL="342900" indent="-342900" algn="ctr">
              <a:buFont typeface="Arial" panose="020B0604020202020204" pitchFamily="34" charset="0"/>
              <a:buChar char="•"/>
              <a:defRPr sz="1600" b="0" i="0" spc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One</a:t>
            </a:r>
          </a:p>
          <a:p>
            <a:pPr lvl="0"/>
            <a:r>
              <a:rPr lang="en-US" dirty="0"/>
              <a:t>Two</a:t>
            </a:r>
          </a:p>
          <a:p>
            <a:pPr lvl="0"/>
            <a:r>
              <a:rPr lang="en-US" dirty="0"/>
              <a:t>Three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222890DF-3406-6195-FDFF-29435F88B5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1435" y="3621046"/>
            <a:ext cx="2783279" cy="1156484"/>
          </a:xfrm>
          <a:prstGeom prst="rect">
            <a:avLst/>
          </a:prstGeom>
        </p:spPr>
        <p:txBody>
          <a:bodyPr/>
          <a:lstStyle>
            <a:lvl1pPr marL="342900" indent="-342900" algn="ctr">
              <a:buFont typeface="Arial" panose="020B0604020202020204" pitchFamily="34" charset="0"/>
              <a:buChar char="•"/>
              <a:defRPr sz="1600" b="0" i="0" spc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One</a:t>
            </a:r>
          </a:p>
          <a:p>
            <a:pPr lvl="0"/>
            <a:r>
              <a:rPr lang="en-US" dirty="0"/>
              <a:t>Two</a:t>
            </a:r>
          </a:p>
          <a:p>
            <a:pPr lvl="0"/>
            <a:r>
              <a:rPr lang="en-US" dirty="0"/>
              <a:t>Three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5542A4C1-F24B-3309-8F9A-366F952F39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21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Spot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4257CA-C909-BD06-6933-A6B6DC4D2D33}"/>
              </a:ext>
            </a:extLst>
          </p:cNvPr>
          <p:cNvSpPr/>
          <p:nvPr userDrawn="1"/>
        </p:nvSpPr>
        <p:spPr>
          <a:xfrm>
            <a:off x="5659820" y="0"/>
            <a:ext cx="653217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11">
            <a:extLst>
              <a:ext uri="{FF2B5EF4-FFF2-40B4-BE49-F238E27FC236}">
                <a16:creationId xmlns:a16="http://schemas.microsoft.com/office/drawing/2014/main" id="{EAD926F2-349F-1853-2F35-8D9B3A84730C}"/>
              </a:ext>
            </a:extLst>
          </p:cNvPr>
          <p:cNvSpPr/>
          <p:nvPr userDrawn="1"/>
        </p:nvSpPr>
        <p:spPr>
          <a:xfrm>
            <a:off x="622929" y="937862"/>
            <a:ext cx="2177023" cy="483823"/>
          </a:xfrm>
          <a:prstGeom prst="roundRect">
            <a:avLst>
              <a:gd name="adj" fmla="val 50000"/>
            </a:avLst>
          </a:prstGeom>
          <a:solidFill>
            <a:srgbClr val="BED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4427E6-F821-842B-2173-93DFF74A7A76}"/>
              </a:ext>
            </a:extLst>
          </p:cNvPr>
          <p:cNvSpPr txBox="1"/>
          <p:nvPr userDrawn="1"/>
        </p:nvSpPr>
        <p:spPr>
          <a:xfrm>
            <a:off x="713840" y="995107"/>
            <a:ext cx="1995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Client Spotlight</a:t>
            </a:r>
            <a:endParaRPr lang="en-ID" b="1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561717-65F7-2D82-FAB6-8BE59818DC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929" y="1478930"/>
            <a:ext cx="4055747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Client Name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8200E9B-846B-46AC-054C-E7947341C4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2929" y="2487175"/>
            <a:ext cx="6172009" cy="3862387"/>
          </a:xfrm>
          <a:prstGeom prst="roundRect">
            <a:avLst>
              <a:gd name="adj" fmla="val 932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5B25400A-9A7E-1237-BA3D-BCCB33227C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88976" y="753753"/>
            <a:ext cx="2035216" cy="3682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617B0AA1-B736-63FF-DD13-0E77D9AEB8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379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98E6FB-A385-3BDC-5D0F-890129506A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40429" y="434992"/>
            <a:ext cx="7511142" cy="986150"/>
          </a:xfrm>
          <a:prstGeom prst="rect">
            <a:avLst/>
          </a:prstGeom>
        </p:spPr>
        <p:txBody>
          <a:bodyPr/>
          <a:lstStyle>
            <a:lvl1pPr algn="ctr">
              <a:defRPr sz="5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80401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bg>
      <p:bgPr>
        <a:gradFill>
          <a:gsLst>
            <a:gs pos="27000">
              <a:srgbClr val="1B2D3B"/>
            </a:gs>
            <a:gs pos="100000">
              <a:srgbClr val="1E385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22241BCB-890E-94A5-81C2-0115CC01ED3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0"/>
            <a:ext cx="12192000" cy="4950372"/>
          </a:xfrm>
          <a:prstGeom prst="rect">
            <a:avLst/>
          </a:prstGeom>
          <a:solidFill>
            <a:schemeClr val="bg1">
              <a:alpha val="45230"/>
            </a:schemeClr>
          </a:solidFill>
          <a:effectLst>
            <a:outerShdw blurRad="230069" dist="28213" dir="5940000" algn="ctr" rotWithShape="0">
              <a:srgbClr val="000000">
                <a:alpha val="52072"/>
              </a:srgb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A75834-08C0-55A8-B35D-3A348B1829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663" y="5321360"/>
            <a:ext cx="9083957" cy="1922398"/>
          </a:xfrm>
          <a:prstGeom prst="rect">
            <a:avLst/>
          </a:prstGeom>
        </p:spPr>
        <p:txBody>
          <a:bodyPr/>
          <a:lstStyle>
            <a:lvl1pPr algn="l">
              <a:defRPr sz="66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pic>
        <p:nvPicPr>
          <p:cNvPr id="2" name="Picture 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B6D7F691-9D30-7D03-3C61-B55F629449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9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typing on a computer&#10;&#10;Description automatically generated">
            <a:extLst>
              <a:ext uri="{FF2B5EF4-FFF2-40B4-BE49-F238E27FC236}">
                <a16:creationId xmlns:a16="http://schemas.microsoft.com/office/drawing/2014/main" id="{35D5BE54-957B-760A-A579-F18AE23666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42495" cy="6858000"/>
          </a:xfrm>
          <a:prstGeom prst="rect">
            <a:avLst/>
          </a:prstGeom>
          <a:solidFill>
            <a:srgbClr val="1B2D3B">
              <a:alpha val="4000"/>
            </a:srgbClr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CC1F9C-B124-1082-6023-72097B292A1D}"/>
              </a:ext>
            </a:extLst>
          </p:cNvPr>
          <p:cNvSpPr/>
          <p:nvPr userDrawn="1"/>
        </p:nvSpPr>
        <p:spPr>
          <a:xfrm>
            <a:off x="-137746" y="-123092"/>
            <a:ext cx="12467492" cy="7104184"/>
          </a:xfrm>
          <a:prstGeom prst="rect">
            <a:avLst/>
          </a:prstGeom>
          <a:solidFill>
            <a:srgbClr val="1B2D3B">
              <a:alpha val="9156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421262C-51A9-6D95-E385-9620BDFD50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3688" y="2061059"/>
            <a:ext cx="3122612" cy="312102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935C67-E2B1-005B-D4B3-A1C679058E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688" y="783024"/>
            <a:ext cx="9083957" cy="1047909"/>
          </a:xfrm>
          <a:prstGeom prst="rect">
            <a:avLst/>
          </a:prstGeom>
        </p:spPr>
        <p:txBody>
          <a:bodyPr/>
          <a:lstStyle>
            <a:lvl1pPr algn="l">
              <a:defRPr sz="66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Get in Touch!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5EAB2B5-6287-0149-BBD6-CF274D3CD1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4622" y="2420863"/>
            <a:ext cx="2783279" cy="5412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i="0" spc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1340D4F2-CEBD-DBD6-30C6-D47EFE46BE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4622" y="3085254"/>
            <a:ext cx="2783279" cy="19300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0">
                <a:solidFill>
                  <a:schemeClr val="accent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0C291A4-E412-6BB2-35DD-53ED82CA69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8523" y="5601253"/>
            <a:ext cx="2961552" cy="163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30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Goals">
    <p:bg>
      <p:bgPr>
        <a:gradFill>
          <a:gsLst>
            <a:gs pos="27000">
              <a:srgbClr val="1B2D3B"/>
            </a:gs>
            <a:gs pos="100000">
              <a:srgbClr val="1E385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93190-196B-5DB0-8A35-85E23B5D42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449" y="2078581"/>
            <a:ext cx="6809510" cy="2700837"/>
          </a:xfrm>
          <a:prstGeom prst="rect">
            <a:avLst/>
          </a:prstGeom>
        </p:spPr>
        <p:txBody>
          <a:bodyPr/>
          <a:lstStyle>
            <a:lvl1pPr>
              <a:defRPr sz="66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Goals for</a:t>
            </a:r>
            <a:br>
              <a:rPr lang="en-US" dirty="0"/>
            </a:br>
            <a:r>
              <a:rPr lang="en-US" dirty="0"/>
              <a:t>Today’s</a:t>
            </a:r>
            <a:br>
              <a:rPr lang="en-US" dirty="0"/>
            </a:br>
            <a:r>
              <a:rPr lang="en-US" dirty="0"/>
              <a:t>Conversation</a:t>
            </a:r>
          </a:p>
        </p:txBody>
      </p:sp>
      <p:pic>
        <p:nvPicPr>
          <p:cNvPr id="12" name="Picture 1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05D862F5-25B5-5BD2-905F-D3D8ABEB9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  <p:sp>
        <p:nvSpPr>
          <p:cNvPr id="3" name="Rectangle: Rounded Corners 15">
            <a:extLst>
              <a:ext uri="{FF2B5EF4-FFF2-40B4-BE49-F238E27FC236}">
                <a16:creationId xmlns:a16="http://schemas.microsoft.com/office/drawing/2014/main" id="{CE1E4562-B266-4C0D-AF52-0625BC5F0390}"/>
              </a:ext>
            </a:extLst>
          </p:cNvPr>
          <p:cNvSpPr/>
          <p:nvPr userDrawn="1"/>
        </p:nvSpPr>
        <p:spPr>
          <a:xfrm>
            <a:off x="7235202" y="650324"/>
            <a:ext cx="3459163" cy="1677988"/>
          </a:xfrm>
          <a:prstGeom prst="roundRect">
            <a:avLst>
              <a:gd name="adj" fmla="val 9745"/>
            </a:avLst>
          </a:prstGeom>
          <a:solidFill>
            <a:schemeClr val="accent2"/>
          </a:solidFill>
          <a:ln>
            <a:noFill/>
          </a:ln>
          <a:effectLst>
            <a:outerShdw blurRad="1016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799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15">
            <a:extLst>
              <a:ext uri="{FF2B5EF4-FFF2-40B4-BE49-F238E27FC236}">
                <a16:creationId xmlns:a16="http://schemas.microsoft.com/office/drawing/2014/main" id="{31A0471B-7720-F445-42E9-2DC7D3AE77F7}"/>
              </a:ext>
            </a:extLst>
          </p:cNvPr>
          <p:cNvSpPr/>
          <p:nvPr userDrawn="1"/>
        </p:nvSpPr>
        <p:spPr>
          <a:xfrm>
            <a:off x="7235202" y="2557149"/>
            <a:ext cx="3459163" cy="1677988"/>
          </a:xfrm>
          <a:prstGeom prst="roundRect">
            <a:avLst>
              <a:gd name="adj" fmla="val 9745"/>
            </a:avLst>
          </a:prstGeom>
          <a:solidFill>
            <a:schemeClr val="accent2"/>
          </a:solidFill>
          <a:ln>
            <a:noFill/>
          </a:ln>
          <a:effectLst>
            <a:outerShdw blurRad="1016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799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F9F53A5C-5C8D-9D61-0D6A-7A146E52215D}"/>
              </a:ext>
            </a:extLst>
          </p:cNvPr>
          <p:cNvSpPr/>
          <p:nvPr userDrawn="1"/>
        </p:nvSpPr>
        <p:spPr>
          <a:xfrm>
            <a:off x="7235202" y="4495800"/>
            <a:ext cx="3459163" cy="1677988"/>
          </a:xfrm>
          <a:prstGeom prst="roundRect">
            <a:avLst>
              <a:gd name="adj" fmla="val 9745"/>
            </a:avLst>
          </a:prstGeom>
          <a:solidFill>
            <a:schemeClr val="accent2"/>
          </a:solidFill>
          <a:ln>
            <a:noFill/>
          </a:ln>
          <a:effectLst>
            <a:outerShdw blurRad="1016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7999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CB5E51C-7B6D-AE00-B1AA-1DDD3FCC2E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90708" y="1325289"/>
            <a:ext cx="2218955" cy="3280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Goal 1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F92D10C-0F85-EFD3-BEA6-96E178BE24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0707" y="3264970"/>
            <a:ext cx="2218955" cy="3280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Goal 1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C0719F4-45AE-9E65-9E67-882F35D6A4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90707" y="5170765"/>
            <a:ext cx="2218955" cy="3280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Goal 1</a:t>
            </a:r>
          </a:p>
        </p:txBody>
      </p:sp>
    </p:spTree>
    <p:extLst>
      <p:ext uri="{BB962C8B-B14F-4D97-AF65-F5344CB8AC3E}">
        <p14:creationId xmlns:p14="http://schemas.microsoft.com/office/powerpoint/2010/main" val="3867899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gradFill>
          <a:gsLst>
            <a:gs pos="27000">
              <a:srgbClr val="1B2D3B"/>
            </a:gs>
            <a:gs pos="100000">
              <a:srgbClr val="1E385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8BD8DFB-0B89-200A-B8D3-E69693D8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036" y="2467801"/>
            <a:ext cx="4716910" cy="1922398"/>
          </a:xfrm>
          <a:prstGeom prst="rect">
            <a:avLst/>
          </a:prstGeom>
        </p:spPr>
        <p:txBody>
          <a:bodyPr/>
          <a:lstStyle>
            <a:lvl1pPr algn="r">
              <a:defRPr sz="66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pic>
        <p:nvPicPr>
          <p:cNvPr id="2" name="Picture 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ECCD6408-D644-AE82-23CB-66CA2176F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25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gradFill>
          <a:gsLst>
            <a:gs pos="27000">
              <a:srgbClr val="1B2D3B"/>
            </a:gs>
            <a:gs pos="100000">
              <a:srgbClr val="1E385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8BD8DFB-0B89-200A-B8D3-E69693D8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2456" y="2633836"/>
            <a:ext cx="9707088" cy="1115881"/>
          </a:xfrm>
          <a:prstGeom prst="rect">
            <a:avLst/>
          </a:prstGeom>
        </p:spPr>
        <p:txBody>
          <a:bodyPr/>
          <a:lstStyle>
            <a:lvl1pPr algn="ctr">
              <a:defRPr sz="66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14FB7E1-CED4-6E92-4F60-96B4ED33F5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78125" y="2101932"/>
            <a:ext cx="6235700" cy="3682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 spc="30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2" name="Picture 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55932C57-34EC-F885-8CF3-42F5F91D1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40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gradFill>
          <a:gsLst>
            <a:gs pos="27000">
              <a:srgbClr val="1B2D3B"/>
            </a:gs>
            <a:gs pos="100000">
              <a:srgbClr val="1E3854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8BD8DFB-0B89-200A-B8D3-E69693D820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7692" y="1587159"/>
            <a:ext cx="8701671" cy="3806252"/>
          </a:xfrm>
          <a:prstGeom prst="rect">
            <a:avLst/>
          </a:prstGeom>
        </p:spPr>
        <p:txBody>
          <a:bodyPr/>
          <a:lstStyle>
            <a:lvl1pPr algn="l">
              <a:defRPr sz="5400" b="1" i="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Quote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14FB7E1-CED4-6E92-4F60-96B4ED33F5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8328" y="970556"/>
            <a:ext cx="1530404" cy="346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 spc="30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QUOTE</a:t>
            </a:r>
          </a:p>
        </p:txBody>
      </p:sp>
      <p:pic>
        <p:nvPicPr>
          <p:cNvPr id="2" name="Picture 1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55932C57-34EC-F885-8CF3-42F5F91D1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A4E1D4A-7080-CEF1-B1B4-7F1CDB63D6E5}"/>
              </a:ext>
            </a:extLst>
          </p:cNvPr>
          <p:cNvSpPr txBox="1">
            <a:spLocks/>
          </p:cNvSpPr>
          <p:nvPr userDrawn="1"/>
        </p:nvSpPr>
        <p:spPr>
          <a:xfrm>
            <a:off x="939343" y="1552996"/>
            <a:ext cx="669011" cy="5585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>
                <a:solidFill>
                  <a:schemeClr val="accent2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“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DD10055-17E5-F28B-B2B6-20E1F4A534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24786" y="5663214"/>
            <a:ext cx="3874577" cy="350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 i="0" spc="300">
                <a:solidFill>
                  <a:schemeClr val="accent2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HC360 PARTICIPANT</a:t>
            </a:r>
          </a:p>
        </p:txBody>
      </p:sp>
    </p:spTree>
    <p:extLst>
      <p:ext uri="{BB962C8B-B14F-4D97-AF65-F5344CB8AC3E}">
        <p14:creationId xmlns:p14="http://schemas.microsoft.com/office/powerpoint/2010/main" val="3487776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blue rectangle&#10;&#10;Description automatically generated">
            <a:extLst>
              <a:ext uri="{FF2B5EF4-FFF2-40B4-BE49-F238E27FC236}">
                <a16:creationId xmlns:a16="http://schemas.microsoft.com/office/drawing/2014/main" id="{9FDD73A2-4C6B-DFA5-4434-F377B3D573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0" y="-38100"/>
            <a:ext cx="1554217" cy="6934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8EED11-F7EF-199E-98EE-72E124FD7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4107" y="852333"/>
            <a:ext cx="6441810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1D9297C-5D1F-D0EC-A5BD-E4649E54CB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4107" y="1639615"/>
            <a:ext cx="10572375" cy="7872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D2BD0FC-AF07-854F-62C2-6C51E4AFDE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4106" y="2590584"/>
            <a:ext cx="10572375" cy="388904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C3C75005-03B1-37D4-5D67-50756A13B6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8EED11-F7EF-199E-98EE-72E124FD7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4107" y="852333"/>
            <a:ext cx="6441810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1D9297C-5D1F-D0EC-A5BD-E4649E54CB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4107" y="1639615"/>
            <a:ext cx="10572375" cy="7872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D2BD0FC-AF07-854F-62C2-6C51E4AFDE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94106" y="2590584"/>
            <a:ext cx="10572375" cy="388904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2" name="Picture 1" descr="A blue and grey check mark&#10;&#10;Description automatically generated">
            <a:extLst>
              <a:ext uri="{FF2B5EF4-FFF2-40B4-BE49-F238E27FC236}">
                <a16:creationId xmlns:a16="http://schemas.microsoft.com/office/drawing/2014/main" id="{C3C75005-03B1-37D4-5D67-50756A13B6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234" y="5791964"/>
            <a:ext cx="1169766" cy="1039212"/>
          </a:xfrm>
          <a:prstGeom prst="rect">
            <a:avLst/>
          </a:prstGeom>
        </p:spPr>
      </p:pic>
      <p:pic>
        <p:nvPicPr>
          <p:cNvPr id="8" name="Picture 7" descr="A black and blue rectangle&#10;&#10;Description automatically generated">
            <a:extLst>
              <a:ext uri="{FF2B5EF4-FFF2-40B4-BE49-F238E27FC236}">
                <a16:creationId xmlns:a16="http://schemas.microsoft.com/office/drawing/2014/main" id="{CDDE2D5A-6618-C94D-8F25-4E6D74ACCB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537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06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8EED11-F7EF-199E-98EE-72E124FD7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992" y="665823"/>
            <a:ext cx="6441810" cy="787282"/>
          </a:xfrm>
          <a:prstGeom prst="rect">
            <a:avLst/>
          </a:prstGeom>
        </p:spPr>
        <p:txBody>
          <a:bodyPr/>
          <a:lstStyle>
            <a:lvl1pPr algn="l">
              <a:defRPr sz="4400" b="1" i="0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dirty="0"/>
              <a:t>Your Title Goes Here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1D9297C-5D1F-D0EC-A5BD-E4649E54CB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992" y="1453105"/>
            <a:ext cx="10572375" cy="4034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spc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0D2BD0FC-AF07-854F-62C2-6C51E4AFDE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7992" y="1978777"/>
            <a:ext cx="10879158" cy="342611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 spc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Text goes here</a:t>
            </a:r>
          </a:p>
        </p:txBody>
      </p:sp>
      <p:pic>
        <p:nvPicPr>
          <p:cNvPr id="7" name="Picture 6" descr="A black and blue rectangle&#10;&#10;Description automatically generated">
            <a:extLst>
              <a:ext uri="{FF2B5EF4-FFF2-40B4-BE49-F238E27FC236}">
                <a16:creationId xmlns:a16="http://schemas.microsoft.com/office/drawing/2014/main" id="{4BE5B231-1B76-E3AA-A899-82D84598A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545" y="5064996"/>
            <a:ext cx="12215090" cy="1881342"/>
          </a:xfrm>
          <a:prstGeom prst="rect">
            <a:avLst/>
          </a:prstGeom>
        </p:spPr>
      </p:pic>
      <p:pic>
        <p:nvPicPr>
          <p:cNvPr id="9" name="Picture 8" descr="A white check mark on a black background&#10;&#10;Description automatically generated">
            <a:extLst>
              <a:ext uri="{FF2B5EF4-FFF2-40B4-BE49-F238E27FC236}">
                <a16:creationId xmlns:a16="http://schemas.microsoft.com/office/drawing/2014/main" id="{6907FB7A-D4B5-7B2C-D618-C464935728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367" y="5878285"/>
            <a:ext cx="866571" cy="8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63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2" r:id="rId5"/>
    <p:sldLayoutId id="2147483673" r:id="rId6"/>
    <p:sldLayoutId id="2147483662" r:id="rId7"/>
    <p:sldLayoutId id="2147483669" r:id="rId8"/>
    <p:sldLayoutId id="2147483672" r:id="rId9"/>
    <p:sldLayoutId id="2147483674" r:id="rId10"/>
    <p:sldLayoutId id="2147483670" r:id="rId11"/>
    <p:sldLayoutId id="2147483675" r:id="rId12"/>
    <p:sldLayoutId id="2147483666" r:id="rId13"/>
    <p:sldLayoutId id="2147483656" r:id="rId14"/>
    <p:sldLayoutId id="2147483657" r:id="rId15"/>
    <p:sldLayoutId id="2147483659" r:id="rId16"/>
    <p:sldLayoutId id="2147483654" r:id="rId17"/>
    <p:sldLayoutId id="2147483667" r:id="rId18"/>
    <p:sldLayoutId id="2147483671" r:id="rId19"/>
    <p:sldLayoutId id="2147483651" r:id="rId20"/>
    <p:sldLayoutId id="2147483653" r:id="rId21"/>
    <p:sldLayoutId id="2147483655" r:id="rId22"/>
    <p:sldLayoutId id="2147483658" r:id="rId23"/>
    <p:sldLayoutId id="2147483668" r:id="rId24"/>
    <p:sldLayoutId id="2147483664" r:id="rId25"/>
    <p:sldLayoutId id="214748366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copdfoundation.org/Learn-More/I-am-New-to-COPD/Breathing-Techniques.asp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8473-EB36-0F05-AD80-6F688354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63950"/>
            <a:ext cx="5334859" cy="1641805"/>
          </a:xfrm>
        </p:spPr>
        <p:txBody>
          <a:bodyPr/>
          <a:lstStyle/>
          <a:p>
            <a:r>
              <a:rPr lang="en-US" sz="4400" dirty="0"/>
              <a:t>The Science of Breathwork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7D246-91B8-9BB6-B7A2-DF9A742B99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Presented By | HealthCheck360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077F928-C563-E025-7185-F237D74C638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104" r="39982"/>
          <a:stretch>
            <a:fillRect/>
          </a:stretch>
        </p:blipFill>
        <p:spPr>
          <a:xfrm>
            <a:off x="5461000" y="0"/>
            <a:ext cx="6731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457916-D436-324A-F5B1-94345D4BCECC}"/>
              </a:ext>
            </a:extLst>
          </p:cNvPr>
          <p:cNvSpPr/>
          <p:nvPr/>
        </p:nvSpPr>
        <p:spPr>
          <a:xfrm>
            <a:off x="3541986" y="3825766"/>
            <a:ext cx="1566727" cy="3048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43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E14F72-B72B-FA19-79D1-4ED893E7F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in Touch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ED029A-5B17-0C68-FB3C-FC698B70F2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47113" y="1847684"/>
            <a:ext cx="7419975" cy="4886844"/>
          </a:xfrm>
        </p:spPr>
        <p:txBody>
          <a:bodyPr/>
          <a:lstStyle/>
          <a:p>
            <a:r>
              <a:rPr lang="en-US" sz="1800" b="1" dirty="0"/>
              <a:t>Social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www.facebook.com/healthcheck360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www.healthcheck360.com/blog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www.instagram.com/healthcheck360/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@HealthCheck360 or #HealthCheck360</a:t>
            </a:r>
            <a:endParaRPr lang="en-US" sz="2000" dirty="0"/>
          </a:p>
          <a:p>
            <a:r>
              <a:rPr lang="en-US" sz="2000" b="1" dirty="0"/>
              <a:t>Watch past webinars and register for upcoming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www.healthcheck360.com/blog</a:t>
            </a:r>
          </a:p>
          <a:p>
            <a:r>
              <a:rPr lang="en-US" sz="2000" b="1" dirty="0"/>
              <a:t>Contact a Health Coach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1-866-511-0360 or healthcoach@healthcheck360.com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Placeholder 10" descr="A white check mark on a black background&#10;&#10;AI-generated content may be incorrect.">
            <a:extLst>
              <a:ext uri="{FF2B5EF4-FFF2-40B4-BE49-F238E27FC236}">
                <a16:creationId xmlns:a16="http://schemas.microsoft.com/office/drawing/2014/main" id="{127E5D5D-A8A2-FD56-F698-9C861A9044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05" b="205"/>
          <a:stretch>
            <a:fillRect/>
          </a:stretch>
        </p:blipFill>
        <p:spPr>
          <a:xfrm>
            <a:off x="250825" y="1971675"/>
            <a:ext cx="3122613" cy="3121025"/>
          </a:xfrm>
        </p:spPr>
      </p:pic>
    </p:spTree>
    <p:extLst>
      <p:ext uri="{BB962C8B-B14F-4D97-AF65-F5344CB8AC3E}">
        <p14:creationId xmlns:p14="http://schemas.microsoft.com/office/powerpoint/2010/main" val="3493006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BEE5E90A-0DF2-4BCA-42C3-2E0422A6D96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19560" b="19560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269598-921B-1C36-06D3-0A237CBB9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5317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5793E-7FFC-2A46-8132-3C8011335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462D7-1B45-1ECF-8E43-90A18E33CC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154" y="2129125"/>
            <a:ext cx="5206846" cy="3094515"/>
          </a:xfrm>
        </p:spPr>
        <p:txBody>
          <a:bodyPr/>
          <a:lstStyle/>
          <a:p>
            <a:r>
              <a:rPr lang="en-US" dirty="0"/>
              <a:t>What is breathwork?</a:t>
            </a:r>
          </a:p>
          <a:p>
            <a:r>
              <a:rPr lang="en-US" dirty="0"/>
              <a:t>Benefits</a:t>
            </a:r>
          </a:p>
          <a:p>
            <a:r>
              <a:rPr lang="en-US" dirty="0"/>
              <a:t>Tips to incorporate it into your life</a:t>
            </a:r>
          </a:p>
        </p:txBody>
      </p:sp>
      <p:pic>
        <p:nvPicPr>
          <p:cNvPr id="8" name="Picture Placeholder 7" descr="A dandelion with seeds flying away&#10;&#10;AI-generated content may be incorrect.">
            <a:extLst>
              <a:ext uri="{FF2B5EF4-FFF2-40B4-BE49-F238E27FC236}">
                <a16:creationId xmlns:a16="http://schemas.microsoft.com/office/drawing/2014/main" id="{75BC8393-86E5-B77D-2BD1-60C7C924ED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731" b="47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2527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867C01-F0BF-93EE-AC00-BA902FE008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2913" y="1572637"/>
            <a:ext cx="5413759" cy="4889947"/>
          </a:xfrm>
        </p:spPr>
        <p:txBody>
          <a:bodyPr>
            <a:normAutofit/>
          </a:bodyPr>
          <a:lstStyle/>
          <a:p>
            <a:r>
              <a:rPr lang="en-US" dirty="0"/>
              <a:t>Breathing techniques that intentionally channel and focus on breath.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“Conscious breathing”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“Deep breathing”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BB6F6C-3185-F596-B728-119E96EE4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007" y="748654"/>
            <a:ext cx="6169573" cy="701710"/>
          </a:xfrm>
        </p:spPr>
        <p:txBody>
          <a:bodyPr/>
          <a:lstStyle/>
          <a:p>
            <a:r>
              <a:rPr lang="en-US" sz="3200" dirty="0"/>
              <a:t>What is breathwork?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358D59-8B15-FE53-77E5-4A526275BAC7}"/>
              </a:ext>
            </a:extLst>
          </p:cNvPr>
          <p:cNvSpPr txBox="1"/>
          <p:nvPr/>
        </p:nvSpPr>
        <p:spPr>
          <a:xfrm>
            <a:off x="515007" y="5008364"/>
            <a:ext cx="2112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Lateral Raise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9570FF-5683-ED31-5BA0-F0BF3CF80379}"/>
              </a:ext>
            </a:extLst>
          </p:cNvPr>
          <p:cNvSpPr txBox="1"/>
          <p:nvPr/>
        </p:nvSpPr>
        <p:spPr>
          <a:xfrm>
            <a:off x="515007" y="6182530"/>
            <a:ext cx="47401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2"/>
                </a:solidFill>
              </a:rPr>
              <a:t>https://health.clevelandclinic.org/breathwork</a:t>
            </a:r>
          </a:p>
        </p:txBody>
      </p:sp>
      <p:pic>
        <p:nvPicPr>
          <p:cNvPr id="10" name="Picture Placeholder 9" descr="A blue and white text on a blue background&#10;&#10;AI-generated content may be incorrect.">
            <a:extLst>
              <a:ext uri="{FF2B5EF4-FFF2-40B4-BE49-F238E27FC236}">
                <a16:creationId xmlns:a16="http://schemas.microsoft.com/office/drawing/2014/main" id="{DFDABB69-B2F7-96E3-2166-F4468259ACB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154" t="-15235" b="-15079"/>
          <a:stretch>
            <a:fillRect/>
          </a:stretch>
        </p:blipFill>
        <p:spPr>
          <a:xfrm>
            <a:off x="6937375" y="0"/>
            <a:ext cx="5254625" cy="6858000"/>
          </a:xfrm>
        </p:spPr>
      </p:pic>
    </p:spTree>
    <p:extLst>
      <p:ext uri="{BB962C8B-B14F-4D97-AF65-F5344CB8AC3E}">
        <p14:creationId xmlns:p14="http://schemas.microsoft.com/office/powerpoint/2010/main" val="4110470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4E198-A9FD-DD4B-DAC8-C25453F6D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7723E1-C3EE-8BB4-2AF3-042B525B3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5748" y="528726"/>
            <a:ext cx="7172279" cy="587712"/>
          </a:xfrm>
        </p:spPr>
        <p:txBody>
          <a:bodyPr/>
          <a:lstStyle/>
          <a:p>
            <a:r>
              <a:rPr lang="en-US" sz="3200" dirty="0"/>
              <a:t>Benefits of Breathing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60F0F1-EE2C-B973-36E0-6D72194984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0630" y="1416854"/>
            <a:ext cx="6998257" cy="5162622"/>
          </a:xfrm>
        </p:spPr>
        <p:txBody>
          <a:bodyPr>
            <a:normAutofit/>
          </a:bodyPr>
          <a:lstStyle/>
          <a:p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Stress management</a:t>
            </a:r>
          </a:p>
          <a:p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Blood pressure</a:t>
            </a:r>
          </a:p>
          <a:p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Focus/concentration</a:t>
            </a:r>
          </a:p>
          <a:p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Sleep</a:t>
            </a:r>
          </a:p>
          <a:p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Lung function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Asthma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COPD</a:t>
            </a:r>
          </a:p>
          <a:p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Pain management</a:t>
            </a:r>
          </a:p>
          <a:p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Digestion</a:t>
            </a:r>
          </a:p>
        </p:txBody>
      </p:sp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0982793D-4670-71C9-5794-115E1CFC1A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4951" t="-2298" r="12224" b="-31463"/>
          <a:stretch>
            <a:fillRect/>
          </a:stretch>
        </p:blipFill>
        <p:spPr>
          <a:xfrm>
            <a:off x="467711" y="994669"/>
            <a:ext cx="3421118" cy="60069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62FCF1-11F5-1919-3007-07769FC5E3C5}"/>
              </a:ext>
            </a:extLst>
          </p:cNvPr>
          <p:cNvSpPr txBox="1"/>
          <p:nvPr/>
        </p:nvSpPr>
        <p:spPr>
          <a:xfrm>
            <a:off x="4193629" y="6438180"/>
            <a:ext cx="616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https://www.copdfoundation.org/Learn-More/I-am-New-to-COPD/Breathing-Techniques.aspx</a:t>
            </a:r>
            <a:endParaRPr lang="en-US" sz="900" dirty="0"/>
          </a:p>
          <a:p>
            <a:r>
              <a:rPr lang="en-US" sz="900" dirty="0"/>
              <a:t>https://www.health.harvard.edu/heart-health/breathing-exercises-to-lower-your-blood-pressure</a:t>
            </a:r>
          </a:p>
        </p:txBody>
      </p:sp>
    </p:spTree>
    <p:extLst>
      <p:ext uri="{BB962C8B-B14F-4D97-AF65-F5344CB8AC3E}">
        <p14:creationId xmlns:p14="http://schemas.microsoft.com/office/powerpoint/2010/main" val="2902989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FEA65-0C5C-DDAA-3668-507A4DE09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C05332-DB9B-D04C-B757-8DE52F805C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458" y="1574619"/>
            <a:ext cx="6057837" cy="4237602"/>
          </a:xfrm>
        </p:spPr>
        <p:txBody>
          <a:bodyPr>
            <a:normAutofit lnSpcReduction="10000"/>
          </a:bodyPr>
          <a:lstStyle/>
          <a:p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Diaphragmatic (belly)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4-7-8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Pursed lip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Alternate nostril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Lion’s breath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Five-finger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Holotropic</a:t>
            </a: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Breathwork meditation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2F8225-3BB7-6143-7D2C-B4B751D48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030" y="696456"/>
            <a:ext cx="6326694" cy="743815"/>
          </a:xfrm>
        </p:spPr>
        <p:txBody>
          <a:bodyPr/>
          <a:lstStyle/>
          <a:p>
            <a:r>
              <a:rPr lang="en-US" sz="3200" dirty="0"/>
              <a:t>Types of breathing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AutoShape 2" descr="Mango and Spinach Smoothie">
            <a:extLst>
              <a:ext uri="{FF2B5EF4-FFF2-40B4-BE49-F238E27FC236}">
                <a16:creationId xmlns:a16="http://schemas.microsoft.com/office/drawing/2014/main" id="{1BB57BD2-D344-6CCF-842B-3E76B11798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6FF784-5FCB-F286-25C8-816887140855}"/>
              </a:ext>
            </a:extLst>
          </p:cNvPr>
          <p:cNvSpPr txBox="1"/>
          <p:nvPr/>
        </p:nvSpPr>
        <p:spPr>
          <a:xfrm>
            <a:off x="4569784" y="6243093"/>
            <a:ext cx="2112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Seated jack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B2FCDFD-F8D0-280E-BA24-C3E2770EF89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960" r="96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34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96DF7-2128-3BD7-7C00-450302B67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1CAFAB-6043-1EE4-7CCA-673714B0A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0630" y="552789"/>
            <a:ext cx="7172279" cy="587712"/>
          </a:xfrm>
        </p:spPr>
        <p:txBody>
          <a:bodyPr/>
          <a:lstStyle/>
          <a:p>
            <a:r>
              <a:rPr lang="en-US" sz="3200" dirty="0"/>
              <a:t>Tips to get started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967E17-F902-884D-DA97-D54021E057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0630" y="1416854"/>
            <a:ext cx="6207919" cy="3354579"/>
          </a:xfrm>
        </p:spPr>
        <p:txBody>
          <a:bodyPr/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Practice in a quiet place</a:t>
            </a:r>
          </a:p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Don’t pressure yourself</a:t>
            </a:r>
          </a:p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Stop if needed</a:t>
            </a:r>
          </a:p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which type works for you</a:t>
            </a:r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Placeholder 12">
            <a:extLst>
              <a:ext uri="{FF2B5EF4-FFF2-40B4-BE49-F238E27FC236}">
                <a16:creationId xmlns:a16="http://schemas.microsoft.com/office/drawing/2014/main" id="{4CF5B80F-A670-D75B-09E7-9A4D0D97E2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" r="2"/>
          <a:stretch>
            <a:fillRect/>
          </a:stretch>
        </p:blipFill>
        <p:spPr>
          <a:xfrm>
            <a:off x="773113" y="425450"/>
            <a:ext cx="3421062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70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90542-7E6B-250E-70E9-B50DABEAE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AAC050-404D-7A7B-5339-12F49563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685" y="857588"/>
            <a:ext cx="6441810" cy="587712"/>
          </a:xfrm>
        </p:spPr>
        <p:txBody>
          <a:bodyPr/>
          <a:lstStyle/>
          <a:p>
            <a:r>
              <a:rPr lang="en-US" sz="4400" dirty="0"/>
              <a:t>Summary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F9E4D-EC06-A693-F5A9-F8FE91E3D2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0630" y="1981343"/>
            <a:ext cx="6751867" cy="3158215"/>
          </a:xfrm>
        </p:spPr>
        <p:txBody>
          <a:bodyPr/>
          <a:lstStyle/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Breathwork can benefit many areas</a:t>
            </a: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Try different techniques based on preference and health conditions</a:t>
            </a:r>
          </a:p>
          <a:p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Practice!</a:t>
            </a:r>
          </a:p>
        </p:txBody>
      </p:sp>
      <p:pic>
        <p:nvPicPr>
          <p:cNvPr id="4" name="Picture Placeholder 3" descr="A blue sky with white clouds&#10;&#10;AI-generated content may be incorrect.">
            <a:extLst>
              <a:ext uri="{FF2B5EF4-FFF2-40B4-BE49-F238E27FC236}">
                <a16:creationId xmlns:a16="http://schemas.microsoft.com/office/drawing/2014/main" id="{7C5DE96C-9F85-A208-6C38-2EFBEEFFDF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7317" r="73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702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F6CB-B643-099B-A7E4-7C6630888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Webinars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5CB66-2AA5-474E-6167-A7906F98AE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232333"/>
                </a:solidFill>
              </a:rPr>
              <a:t>Explore the power of intuitive eating and find out how this practice can improve your nutrition. Learn how to honor your hunger and finally make peace with food.</a:t>
            </a: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dirty="0">
              <a:solidFill>
                <a:srgbClr val="232333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dirty="0">
              <a:solidFill>
                <a:srgbClr val="232333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dirty="0">
              <a:solidFill>
                <a:srgbClr val="232333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dirty="0">
              <a:solidFill>
                <a:srgbClr val="232333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dirty="0">
              <a:solidFill>
                <a:srgbClr val="232333"/>
              </a:solidFill>
              <a:effectLst/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solidFill>
                <a:srgbClr val="232333"/>
              </a:solidFill>
              <a:latin typeface="+mn-lt"/>
              <a:ea typeface="Calibri" panose="020F0502020204030204" pitchFamily="34" charset="0"/>
            </a:endParaRPr>
          </a:p>
          <a:p>
            <a:pPr marR="0" lvl="0" indent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</a:pPr>
            <a:endParaRPr lang="en-US" sz="1600" dirty="0">
              <a:latin typeface="+mn-lt"/>
              <a:ea typeface="Calibri" panose="020F0502020204030204" pitchFamily="34" charset="0"/>
            </a:endParaRPr>
          </a:p>
          <a:p>
            <a:r>
              <a:rPr lang="en-US" dirty="0"/>
              <a:t>September 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3ABF49-E305-8E73-8E3A-E9A629DD789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What is Intuitive Eating?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443603-F1B9-82F0-1F07-BE3F386062F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91829" y="2117003"/>
            <a:ext cx="4434850" cy="4055329"/>
          </a:xfrm>
        </p:spPr>
        <p:txBody>
          <a:bodyPr/>
          <a:lstStyle/>
          <a:p>
            <a:r>
              <a:rPr lang="en-US" b="0" i="0" dirty="0">
                <a:solidFill>
                  <a:srgbClr val="232333"/>
                </a:solidFill>
                <a:effectLst/>
                <a:latin typeface="+mn-lt"/>
              </a:rPr>
              <a:t>The world of health care can be confusing. Join our healthcare expert to get tips on navigating a carrier website to find the best care at the best price.</a:t>
            </a:r>
            <a:endParaRPr lang="en-US" dirty="0">
              <a:solidFill>
                <a:srgbClr val="232333"/>
              </a:solidFill>
              <a:latin typeface="+mn-lt"/>
            </a:endParaRPr>
          </a:p>
          <a:p>
            <a:endParaRPr lang="en-US" dirty="0">
              <a:solidFill>
                <a:srgbClr val="232333"/>
              </a:solidFill>
              <a:latin typeface="+mn-lt"/>
            </a:endParaRPr>
          </a:p>
          <a:p>
            <a:endParaRPr lang="en-US" dirty="0">
              <a:solidFill>
                <a:srgbClr val="232333"/>
              </a:solidFill>
              <a:latin typeface="+mn-lt"/>
            </a:endParaRPr>
          </a:p>
          <a:p>
            <a:endParaRPr lang="en-US" dirty="0">
              <a:solidFill>
                <a:srgbClr val="232333"/>
              </a:solidFill>
              <a:latin typeface="+mn-lt"/>
            </a:endParaRPr>
          </a:p>
          <a:p>
            <a:endParaRPr lang="en-US" dirty="0">
              <a:solidFill>
                <a:srgbClr val="232333"/>
              </a:solidFill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October 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4A735-085E-3DA4-9B7F-54C910446DF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Navigating Healthcare</a:t>
            </a:r>
          </a:p>
        </p:txBody>
      </p:sp>
      <p:pic>
        <p:nvPicPr>
          <p:cNvPr id="8" name="Picture 7" descr="Stethoscope on green background">
            <a:extLst>
              <a:ext uri="{FF2B5EF4-FFF2-40B4-BE49-F238E27FC236}">
                <a16:creationId xmlns:a16="http://schemas.microsoft.com/office/drawing/2014/main" id="{6D4BF1AC-A87C-8C6D-1D6C-69C616717A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25738" y="3634814"/>
            <a:ext cx="3255496" cy="1981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1BDC22-0D4A-94F4-EA5D-B033C25E3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622" y="3634814"/>
            <a:ext cx="3426249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43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8C783-6C9B-18C8-16BD-B18B63838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Lifestyle Rewards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EA62E89-ACC6-24BA-1DBA-C4894D43BB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-28566" t="-1247" r="-29760" b="-52"/>
          <a:stretch/>
        </p:blipFill>
        <p:spPr>
          <a:xfrm>
            <a:off x="719137" y="1751013"/>
            <a:ext cx="4323125" cy="46101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EB83D-8DD2-2012-BB7E-041FAD17A8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44149" y="1916725"/>
            <a:ext cx="6207919" cy="2939054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b="1" dirty="0"/>
              <a:t>True or False: Breathwork is only beneficial for stress management.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400" dirty="0"/>
              <a:t>  True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False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What was one type of breathwork mentioned?</a:t>
            </a:r>
            <a:endParaRPr lang="en-US" sz="1400" b="1" dirty="0"/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4-7-8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Triangle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What was a tip for starting breathwork mentioned?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If it doesn’t work the first time, don’t try it again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Find a quiet place</a:t>
            </a:r>
            <a:endParaRPr lang="en-US" sz="1200" dirty="0"/>
          </a:p>
          <a:p>
            <a:r>
              <a:rPr lang="en-US" b="1" dirty="0"/>
              <a:t>* If your company has elected questions for lifestyle rewards, it will be noted when you submit on your account.</a:t>
            </a:r>
          </a:p>
          <a:p>
            <a:pPr marL="1257300" lvl="2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620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ealthCheck360">
      <a:dk1>
        <a:srgbClr val="1F3855"/>
      </a:dk1>
      <a:lt1>
        <a:srgbClr val="1B2C3B"/>
      </a:lt1>
      <a:dk2>
        <a:srgbClr val="BED3EE"/>
      </a:dk2>
      <a:lt2>
        <a:srgbClr val="3C5775"/>
      </a:lt2>
      <a:accent1>
        <a:srgbClr val="EBEEEE"/>
      </a:accent1>
      <a:accent2>
        <a:srgbClr val="FFFFFF"/>
      </a:accent2>
      <a:accent3>
        <a:srgbClr val="FEFFFF"/>
      </a:accent3>
      <a:accent4>
        <a:srgbClr val="FEFFFF"/>
      </a:accent4>
      <a:accent5>
        <a:srgbClr val="FEFFFF"/>
      </a:accent5>
      <a:accent6>
        <a:srgbClr val="FEFFFF"/>
      </a:accent6>
      <a:hlink>
        <a:srgbClr val="FEFFFF"/>
      </a:hlink>
      <a:folHlink>
        <a:srgbClr val="FEFFFF"/>
      </a:folHlink>
    </a:clrScheme>
    <a:fontScheme name="HC360 Fonts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6988</TotalTime>
  <Words>787</Words>
  <Application>Microsoft Office PowerPoint</Application>
  <PresentationFormat>Widescreen</PresentationFormat>
  <Paragraphs>132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</vt:lpstr>
      <vt:lpstr>Arial</vt:lpstr>
      <vt:lpstr>Calibri</vt:lpstr>
      <vt:lpstr>Open Sans</vt:lpstr>
      <vt:lpstr>Open Sans ExtraBold</vt:lpstr>
      <vt:lpstr>Open Sans Light</vt:lpstr>
      <vt:lpstr>Open Sans Medium</vt:lpstr>
      <vt:lpstr>Office Theme</vt:lpstr>
      <vt:lpstr>The Science of Breathwork</vt:lpstr>
      <vt:lpstr>Agenda</vt:lpstr>
      <vt:lpstr>What is breathwork?</vt:lpstr>
      <vt:lpstr>Benefits of Breathing</vt:lpstr>
      <vt:lpstr>Types of breathing </vt:lpstr>
      <vt:lpstr>Tips to get started</vt:lpstr>
      <vt:lpstr>Summary</vt:lpstr>
      <vt:lpstr>Upcoming Webinars</vt:lpstr>
      <vt:lpstr>Lifestyle Rewards</vt:lpstr>
      <vt:lpstr>Get in Touch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Emily Bonifas</dc:creator>
  <cp:lastModifiedBy>Shelby Kamm</cp:lastModifiedBy>
  <cp:revision>132</cp:revision>
  <dcterms:created xsi:type="dcterms:W3CDTF">2025-03-04T14:42:42Z</dcterms:created>
  <dcterms:modified xsi:type="dcterms:W3CDTF">2025-08-06T15:41:57Z</dcterms:modified>
</cp:coreProperties>
</file>