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8" r:id="rId2"/>
    <p:sldId id="299" r:id="rId3"/>
    <p:sldId id="300" r:id="rId4"/>
    <p:sldId id="322" r:id="rId5"/>
    <p:sldId id="309" r:id="rId6"/>
    <p:sldId id="321" r:id="rId7"/>
    <p:sldId id="323" r:id="rId8"/>
    <p:sldId id="324" r:id="rId9"/>
    <p:sldId id="311" r:id="rId10"/>
    <p:sldId id="294" r:id="rId11"/>
    <p:sldId id="297" r:id="rId12"/>
    <p:sldId id="305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483385-6690-0EF3-7A44-BABBAF93F6F5}" name="Jess Rolwes" initials="JR" userId="S::JROLWES@cb-sisco.com::2e34b49f-db7a-477a-b654-018e28cde0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85850" autoAdjust="0"/>
  </p:normalViewPr>
  <p:slideViewPr>
    <p:cSldViewPr snapToGrid="0">
      <p:cViewPr varScale="1">
        <p:scale>
          <a:sx n="47" d="100"/>
          <a:sy n="47" d="100"/>
        </p:scale>
        <p:origin x="36" y="7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D51E5F-586C-CBC3-3DE0-D07C50B8C5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EA482-2F2F-C1C1-ECFD-8BE9827BDB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BB3D9-5D4A-8D4A-BFEB-B915D92E6C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A6905-0991-AEC7-CF69-B1041BD792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475AE-CD55-5787-7F9A-609FBE45E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EAABA-281F-5445-AF7D-B9E3D933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14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38AB0-3E09-4F4E-A063-EFF3F174588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B1A3E-3034-3D4B-B8D1-4C896FFD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21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an Icon: </a:t>
            </a: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Go to “Insert” in the top menu, click icons, then select the icon you wish to include. You can update the color under the “Shape Format” tab.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28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61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17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7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6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5242-2657-35FC-1F36-5D100F5D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EB948-2459-0867-228D-1A3FB84EB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3535E-333E-4DEA-5BA0-C1FB5CA11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49437-0C03-426F-FF5E-F9EDC14F7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7B45E-0C1B-16AE-DD3C-D3F33AD4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98475-1480-9B39-8EDD-8FA3BE1CEA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0BF771-8DD2-1485-5BDD-F6466ED78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48859-8147-8100-69B4-0F6B18E97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4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7D59D-3431-D7AA-0D9C-633BBB46E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1E75D-1ACA-AFDE-ED32-22FDE2A13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ABF28-3F4F-2430-E7A1-CD07B8C0D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BB26D-6E29-0E6A-1E52-FE28E76802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11DC2-C7B1-8C89-71BC-BA921D8A1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3AA6BA-6E6E-6EFE-B926-86A1A1FE2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C538F4-7DED-82E1-5081-9A03537D8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EB2DB-8EB1-34B4-AE6E-FB73C9524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3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76EC4-0B1A-C32E-FF40-BE14B60ED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5A22B-F986-F11B-D7B4-5C9E577A1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2380C5-02F0-88FA-DD23-06D02D9FD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8750C-8A33-2781-19A7-856E20EB7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92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FF10F-5210-1512-CBE4-680408AE0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F8DA1-A385-CF18-D2B8-D238A90B2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659585-1A40-6B28-3DA2-121F7C32C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5F302-AB94-B318-09CA-5DFC6D237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3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39A6098D-6DED-0560-3DBD-803D8EC532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666" y="1731861"/>
            <a:ext cx="2467534" cy="445229"/>
          </a:xfrm>
          <a:prstGeom prst="rect">
            <a:avLst/>
          </a:prstGeom>
        </p:spPr>
      </p:pic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489EC7B6-8A31-9199-C7F7-C174C69AB117}"/>
              </a:ext>
            </a:extLst>
          </p:cNvPr>
          <p:cNvSpPr txBox="1">
            <a:spLocks/>
          </p:cNvSpPr>
          <p:nvPr userDrawn="1"/>
        </p:nvSpPr>
        <p:spPr>
          <a:xfrm>
            <a:off x="1410226" y="3870429"/>
            <a:ext cx="3618974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00150" algn="l"/>
              </a:tabLst>
              <a:defRPr sz="1400" kern="1200" baseline="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200150" algn="l"/>
              </a:tabLst>
              <a:defRPr/>
            </a:pPr>
            <a:fld id="{71B1F974-AE0E-445E-9C3A-9A93ACC12271}" type="datetime4">
              <a:rPr kumimoji="0" lang="en-US" sz="1400" u="none" strike="noStrike" kern="1200" cap="none" spc="0" normalizeH="0" baseline="0" noProof="0" smtClean="0">
                <a:ln>
                  <a:noFill/>
                </a:ln>
                <a:solidFill>
                  <a:srgbClr val="1E3854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171450" marR="0" lvl="0" indent="-17145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200150" algn="l"/>
                </a:tabLst>
                <a:defRPr/>
              </a:pPr>
              <a:t>September 3, 2025</a:t>
            </a:fld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1E3854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AFEC75-8893-E8D5-C271-6AB9576FA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2253439"/>
            <a:ext cx="4114800" cy="1641805"/>
          </a:xfrm>
          <a:prstGeom prst="rect">
            <a:avLst/>
          </a:prstGeom>
        </p:spPr>
        <p:txBody>
          <a:bodyPr/>
          <a:lstStyle>
            <a:lvl1pPr algn="r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F2DC2622-9C3F-922F-CA4B-9D0C8C9BF5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0983" y="0"/>
            <a:ext cx="6731018" cy="6858000"/>
          </a:xfrm>
          <a:prstGeom prst="rect">
            <a:avLst/>
          </a:prstGeom>
          <a:effectLst>
            <a:outerShdw blurRad="230069" dist="28213" dir="1059461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AC6CE-308F-0A4A-DFCC-3675D5316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1139" y="4175229"/>
            <a:ext cx="2017574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Presented By | Name</a:t>
            </a:r>
          </a:p>
        </p:txBody>
      </p:sp>
    </p:spTree>
    <p:extLst>
      <p:ext uri="{BB962C8B-B14F-4D97-AF65-F5344CB8AC3E}">
        <p14:creationId xmlns:p14="http://schemas.microsoft.com/office/powerpoint/2010/main" val="281936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636049" y="346293"/>
            <a:ext cx="10919902" cy="6165414"/>
          </a:xfrm>
          <a:prstGeom prst="roundRect">
            <a:avLst>
              <a:gd name="adj" fmla="val 8094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8469" y="792997"/>
            <a:ext cx="9707088" cy="703130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469" y="1674144"/>
            <a:ext cx="10009314" cy="43908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0744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229277-B23D-9687-A449-7500753D4C17}"/>
              </a:ext>
            </a:extLst>
          </p:cNvPr>
          <p:cNvSpPr/>
          <p:nvPr userDrawn="1"/>
        </p:nvSpPr>
        <p:spPr>
          <a:xfrm>
            <a:off x="0" y="0"/>
            <a:ext cx="34211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E8A46D-4153-6B55-725F-EFCDAAB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924" y="1374617"/>
            <a:ext cx="6441810" cy="58771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096731-A297-6EF3-9C77-2A7FACB11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4033" y="909858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F314D61-A9A6-AEF1-2717-FAC5539D27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7924" y="2098979"/>
            <a:ext cx="6207919" cy="41376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7B2367CE-AF13-1038-0543-8A66450F5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92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1/3 &amp;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92" y="66582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92" y="1453105"/>
            <a:ext cx="10572375" cy="403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991" y="1978777"/>
            <a:ext cx="3979507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7" name="Picture 6" descr="A black and blue rectangle&#10;&#10;Description automatically generated">
            <a:extLst>
              <a:ext uri="{FF2B5EF4-FFF2-40B4-BE49-F238E27FC236}">
                <a16:creationId xmlns:a16="http://schemas.microsoft.com/office/drawing/2014/main" id="{4BE5B231-1B76-E3AA-A899-82D84598A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45" y="5064996"/>
            <a:ext cx="12215090" cy="1881342"/>
          </a:xfrm>
          <a:prstGeom prst="rect">
            <a:avLst/>
          </a:prstGeom>
        </p:spPr>
      </p:pic>
      <p:pic>
        <p:nvPicPr>
          <p:cNvPr id="9" name="Picture 8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907FB7A-D4B5-7B2C-D618-C46493572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F4EB35B-0859-575B-F693-87CD9B711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3478" y="1978777"/>
            <a:ext cx="6406889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86699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588714" y="1347449"/>
            <a:ext cx="5356522" cy="5210260"/>
          </a:xfrm>
          <a:prstGeom prst="roundRect">
            <a:avLst>
              <a:gd name="adj" fmla="val 12870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571" y="36977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0553" y="2201087"/>
            <a:ext cx="4434850" cy="4055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018BE4-5772-4B7D-17F4-5C2CE82699AB}"/>
              </a:ext>
            </a:extLst>
          </p:cNvPr>
          <p:cNvSpPr/>
          <p:nvPr userDrawn="1"/>
        </p:nvSpPr>
        <p:spPr>
          <a:xfrm>
            <a:off x="6360198" y="1347449"/>
            <a:ext cx="5356522" cy="5210260"/>
          </a:xfrm>
          <a:prstGeom prst="roundRect">
            <a:avLst>
              <a:gd name="adj" fmla="val 12870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C9B8384-515B-E0C2-D714-F4051F7BB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0554" y="1719715"/>
            <a:ext cx="4434850" cy="3002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B8A64EA-E27C-7CF3-D987-7742D8CB55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1828" y="2201087"/>
            <a:ext cx="4434850" cy="4055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80F9C9-EAF7-8727-CE4E-743B3D3482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1829" y="1719715"/>
            <a:ext cx="4434850" cy="3002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90761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229277-B23D-9687-A449-7500753D4C17}"/>
              </a:ext>
            </a:extLst>
          </p:cNvPr>
          <p:cNvSpPr/>
          <p:nvPr userDrawn="1"/>
        </p:nvSpPr>
        <p:spPr>
          <a:xfrm>
            <a:off x="0" y="0"/>
            <a:ext cx="34211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13D4A7-9908-393B-16D4-DC76C3B464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511" y="425504"/>
            <a:ext cx="3421118" cy="6006991"/>
          </a:xfrm>
          <a:prstGeom prst="roundRect">
            <a:avLst>
              <a:gd name="adj" fmla="val 9326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E8A46D-4153-6B55-725F-EFCDAAB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0631" y="2066278"/>
            <a:ext cx="6441810" cy="58771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096731-A297-6EF3-9C77-2A7FACB11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740" y="1601519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F314D61-A9A6-AEF1-2717-FAC5539D27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0631" y="2790641"/>
            <a:ext cx="6207919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7B2367CE-AF13-1038-0543-8A66450F5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23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E6BC32-31E3-70E4-8F3A-FFED91D9B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155" y="820802"/>
            <a:ext cx="4676073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2C8E345-0876-0A67-4DC4-EF2E5A52B6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156" y="2339333"/>
            <a:ext cx="5206846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E3CB804-D0A9-433A-8AC7-13C5D3767D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9155" y="3290302"/>
            <a:ext cx="5206846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288F22-8892-7F6D-7C7A-88BC44A8D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0811" y="425505"/>
            <a:ext cx="4922033" cy="5856026"/>
          </a:xfrm>
          <a:prstGeom prst="roundRect">
            <a:avLst>
              <a:gd name="adj" fmla="val 9326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30A4F7D1-42DF-68E4-DBCD-7C4E5C48BC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53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65CE8-E262-EC6A-11C4-670EB0F583E6}"/>
              </a:ext>
            </a:extLst>
          </p:cNvPr>
          <p:cNvSpPr/>
          <p:nvPr userDrawn="1"/>
        </p:nvSpPr>
        <p:spPr>
          <a:xfrm>
            <a:off x="304800" y="315957"/>
            <a:ext cx="9677400" cy="6226085"/>
          </a:xfrm>
          <a:prstGeom prst="roundRect">
            <a:avLst>
              <a:gd name="adj" fmla="val 82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45920" tIns="91440" bIns="91440" rtlCol="0" anchor="ctr" anchorCtr="0"/>
          <a:lstStyle/>
          <a:p>
            <a:pPr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E08F758-9475-FC19-CD78-055975C2F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7284" y="2509329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349011-F4ED-E531-EDD1-4532756889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2192" y="3100760"/>
            <a:ext cx="2035216" cy="368218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791B24-0F83-8359-8A9C-33F96F27A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284" y="1211109"/>
            <a:ext cx="5254625" cy="701710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EACF75-C63A-5D79-0BF7-2999B260A9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7375" y="0"/>
            <a:ext cx="5254625" cy="6858000"/>
          </a:xfrm>
          <a:prstGeom prst="rect">
            <a:avLst/>
          </a:prstGeom>
          <a:effectLst>
            <a:outerShdw blurRad="230069" dist="28213" dir="1059461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44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C390B5-6438-F26A-4941-121608D7F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92" y="607520"/>
            <a:ext cx="7511142" cy="986150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98D951-EAB1-D1B2-ED41-BA1980DFDC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137" y="1751013"/>
            <a:ext cx="4323125" cy="4610100"/>
          </a:xfrm>
          <a:prstGeom prst="roundRect">
            <a:avLst>
              <a:gd name="adj" fmla="val 1230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8575AE-A013-EF71-EEE5-AA80CC9E73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44149" y="1916725"/>
            <a:ext cx="6207919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69CEA6E-29A4-B8CE-9C4A-98732DA92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1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48969-4A7D-3790-DB5A-A54D39AA9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73" y="510271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4E822DB-15C6-F7C1-FF18-065026F14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2671" y="1383183"/>
            <a:ext cx="5443327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35C1197-3456-206C-5A5F-3FE7FEC09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672" y="2248522"/>
            <a:ext cx="5443327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937C56C-9161-283C-9E0D-2E65E1B13BE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305550" y="1382713"/>
            <a:ext cx="5297488" cy="47545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62EFC1BF-5ADD-DF7C-5BE2-8726FF693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01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48969-4A7D-3790-DB5A-A54D39AA9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73" y="510271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35C1197-3456-206C-5A5F-3FE7FEC09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673" y="1484478"/>
            <a:ext cx="10954444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62EFC1BF-5ADD-DF7C-5BE2-8726FF693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F88A71C-C87E-3186-9A0A-39E37B319B23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52463" y="2449514"/>
            <a:ext cx="10369550" cy="38982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0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3190-196B-5DB0-8A35-85E23B5D4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9477" y="2550184"/>
            <a:ext cx="5574475" cy="1333046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B1228F-B9DD-DB0D-D92E-2D965BCF1571}"/>
              </a:ext>
            </a:extLst>
          </p:cNvPr>
          <p:cNvCxnSpPr/>
          <p:nvPr userDrawn="1"/>
        </p:nvCxnSpPr>
        <p:spPr>
          <a:xfrm>
            <a:off x="1516084" y="2674917"/>
            <a:ext cx="0" cy="1508166"/>
          </a:xfrm>
          <a:prstGeom prst="line">
            <a:avLst/>
          </a:prstGeom>
          <a:ln w="76200" cap="rnd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078788BC-A6E9-1C3C-DB29-F34578285E1C}"/>
              </a:ext>
            </a:extLst>
          </p:cNvPr>
          <p:cNvSpPr txBox="1">
            <a:spLocks/>
          </p:cNvSpPr>
          <p:nvPr userDrawn="1"/>
        </p:nvSpPr>
        <p:spPr>
          <a:xfrm>
            <a:off x="1989147" y="4446157"/>
            <a:ext cx="3618974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00150" algn="l"/>
              </a:tabLst>
              <a:defRPr sz="1400" kern="1200" baseline="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200150" algn="l"/>
              </a:tabLst>
              <a:defRPr/>
            </a:pPr>
            <a:fld id="{71B1F974-AE0E-445E-9C3A-9A93ACC12271}" type="datetime4">
              <a:rPr kumimoji="0" lang="en-US" sz="140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171450" marR="0" lvl="0" indent="-171450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200150" algn="l"/>
                </a:tabLst>
                <a:defRPr/>
              </a:pPr>
              <a:t>September 3, 2025</a:t>
            </a:fld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2" name="Picture 1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05D862F5-25B5-5BD2-905F-D3D8ABEB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428F8B4-A894-F296-ED4B-BB6DD674D1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2830" y="4760196"/>
            <a:ext cx="2017574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accent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Presented By | Name</a:t>
            </a:r>
          </a:p>
        </p:txBody>
      </p:sp>
    </p:spTree>
    <p:extLst>
      <p:ext uri="{BB962C8B-B14F-4D97-AF65-F5344CB8AC3E}">
        <p14:creationId xmlns:p14="http://schemas.microsoft.com/office/powerpoint/2010/main" val="1103843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35B87FA2-DAE8-08B8-A44C-53C5B687E593}"/>
              </a:ext>
            </a:extLst>
          </p:cNvPr>
          <p:cNvSpPr/>
          <p:nvPr userDrawn="1"/>
        </p:nvSpPr>
        <p:spPr>
          <a:xfrm>
            <a:off x="6874106" y="674070"/>
            <a:ext cx="2356405" cy="5637645"/>
          </a:xfrm>
          <a:prstGeom prst="roundRect">
            <a:avLst>
              <a:gd name="adj" fmla="val 11651"/>
            </a:avLst>
          </a:prstGeom>
          <a:solidFill>
            <a:srgbClr val="BED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1E3854"/>
              </a:solidFill>
            </a:endParaRP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34F22A7C-AF28-AE77-63B2-CAFF304D3F7B}"/>
              </a:ext>
            </a:extLst>
          </p:cNvPr>
          <p:cNvSpPr/>
          <p:nvPr userDrawn="1"/>
        </p:nvSpPr>
        <p:spPr>
          <a:xfrm>
            <a:off x="9414987" y="674071"/>
            <a:ext cx="2356405" cy="5637644"/>
          </a:xfrm>
          <a:prstGeom prst="roundRect">
            <a:avLst>
              <a:gd name="adj" fmla="val 11651"/>
            </a:avLst>
          </a:prstGeom>
          <a:solidFill>
            <a:srgbClr val="3C5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3C5775"/>
              </a:solidFill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C33DBF5A-D1A5-7A8D-6A1D-A870158EFF60}"/>
              </a:ext>
            </a:extLst>
          </p:cNvPr>
          <p:cNvSpPr/>
          <p:nvPr userDrawn="1"/>
        </p:nvSpPr>
        <p:spPr>
          <a:xfrm>
            <a:off x="4331870" y="674070"/>
            <a:ext cx="2356405" cy="5637645"/>
          </a:xfrm>
          <a:prstGeom prst="roundRect">
            <a:avLst>
              <a:gd name="adj" fmla="val 11651"/>
            </a:avLst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1E3854"/>
              </a:solidFill>
            </a:endParaRPr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44A12AFB-89BA-D98A-3C93-6EED21198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1870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>
                <a:lumMod val="60000"/>
                <a:lumOff val="4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FF8084B2-46C4-3569-FFAB-E2D5BD63D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5236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14C97EA4-1EF9-EBA9-59D8-64BAFE7072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8603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D15ED0-E158-31C3-2A8F-7DB2D1632C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7075" y="3716338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CF66FD-892C-1741-4040-A7B8EC7CEA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9170" y="3716337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63C6B7F-ECD6-638C-A9C7-2091427FBF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1221" y="3659612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0967811-1DE0-86FB-9B4C-018B64245A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1956" y="4274787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5DB353A-9367-3E79-7A23-EE335DF4CF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9169" y="4272478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BF0DCAE-64C8-ECCD-E195-3430825E4C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01221" y="4257042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35CC4-3B53-B5D4-46EF-FBE9192BF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5" y="4424331"/>
            <a:ext cx="3239388" cy="1378592"/>
          </a:xfrm>
          <a:prstGeom prst="rect">
            <a:avLst/>
          </a:prstGeom>
        </p:spPr>
        <p:txBody>
          <a:bodyPr/>
          <a:lstStyle>
            <a:lvl1pPr algn="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05770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37752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150" y="1211283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F144433-A142-6F78-24A0-86A1E86D2319}"/>
              </a:ext>
            </a:extLst>
          </p:cNvPr>
          <p:cNvSpPr/>
          <p:nvPr userDrawn="1"/>
        </p:nvSpPr>
        <p:spPr>
          <a:xfrm>
            <a:off x="4552207" y="1967851"/>
            <a:ext cx="3087585" cy="4512624"/>
          </a:xfrm>
          <a:prstGeom prst="roundRect">
            <a:avLst/>
          </a:prstGeom>
          <a:solidFill>
            <a:schemeClr val="accen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1035132" y="1967851"/>
            <a:ext cx="3087585" cy="45126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294AD5A-AC74-AE08-0CAD-56D707BC103D}"/>
              </a:ext>
            </a:extLst>
          </p:cNvPr>
          <p:cNvSpPr/>
          <p:nvPr userDrawn="1"/>
        </p:nvSpPr>
        <p:spPr>
          <a:xfrm>
            <a:off x="8069283" y="1967851"/>
            <a:ext cx="3087585" cy="45126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35A91D8-9098-8208-9E74-67C792CEE5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7284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E9F3B8E-6692-E791-D6D5-38AC2C55CE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4359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C68FD91-1E68-6064-5EA5-DD6B86B38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1435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12BA451-1B81-63EA-5B02-E95155F426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1859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3E76F178-9F98-18BA-D878-A47AAF307C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78390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444B543-462E-9DA1-E17F-2D45AF3870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5466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EDC98DC1-5A8D-E689-C823-358115AEE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5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B0BB2C-DC1C-EE95-0420-546708D9F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37752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941510F-8C7D-9ABA-AD2E-B9D1F460BE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150" y="1211283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631215-680D-AD7E-B74B-74092ECDCE2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8AE2B7-9A38-31D1-DACF-341C496A5DCF}"/>
              </a:ext>
            </a:extLst>
          </p:cNvPr>
          <p:cNvSpPr/>
          <p:nvPr userDrawn="1"/>
        </p:nvSpPr>
        <p:spPr>
          <a:xfrm>
            <a:off x="4552207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EDD6FC0-9A0F-A864-E28D-0F6B6EA1415B}"/>
              </a:ext>
            </a:extLst>
          </p:cNvPr>
          <p:cNvSpPr/>
          <p:nvPr userDrawn="1"/>
        </p:nvSpPr>
        <p:spPr>
          <a:xfrm>
            <a:off x="1035132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D1117E-6854-D881-27C6-696C35155555}"/>
              </a:ext>
            </a:extLst>
          </p:cNvPr>
          <p:cNvSpPr/>
          <p:nvPr userDrawn="1"/>
        </p:nvSpPr>
        <p:spPr>
          <a:xfrm>
            <a:off x="8069283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6D8D73C-2369-B8C7-F52C-F215F3D73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7284" y="3126096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A74623-908C-31D9-8CE9-E481933CF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4359" y="3137930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6E97AD2-9754-F28C-5D70-9E62405DA8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3095" y="3126096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210880-A8A9-9055-33F7-F9C13CA9738C}"/>
              </a:ext>
            </a:extLst>
          </p:cNvPr>
          <p:cNvSpPr/>
          <p:nvPr userDrawn="1"/>
        </p:nvSpPr>
        <p:spPr>
          <a:xfrm>
            <a:off x="2045523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CF9CC0-DAD1-658A-943D-8EC7DDCF010F}"/>
              </a:ext>
            </a:extLst>
          </p:cNvPr>
          <p:cNvSpPr/>
          <p:nvPr userDrawn="1"/>
        </p:nvSpPr>
        <p:spPr>
          <a:xfrm>
            <a:off x="5562600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84DB9D-2C08-D3AF-653F-09732225FE68}"/>
              </a:ext>
            </a:extLst>
          </p:cNvPr>
          <p:cNvSpPr/>
          <p:nvPr userDrawn="1"/>
        </p:nvSpPr>
        <p:spPr>
          <a:xfrm>
            <a:off x="9079675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D31DEB3-6AD6-0F89-456C-9E4C8301A6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7283" y="3624522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DB0FE01-9303-FB52-F451-20E456D9C7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4358" y="3634529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22890DF-3406-6195-FDFF-29435F88B5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1435" y="3621046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5542A4C1-F24B-3309-8F9A-366F952F3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21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4257CA-C909-BD06-6933-A6B6DC4D2D33}"/>
              </a:ext>
            </a:extLst>
          </p:cNvPr>
          <p:cNvSpPr/>
          <p:nvPr userDrawn="1"/>
        </p:nvSpPr>
        <p:spPr>
          <a:xfrm>
            <a:off x="5659820" y="0"/>
            <a:ext cx="65321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EAD926F2-349F-1853-2F35-8D9B3A84730C}"/>
              </a:ext>
            </a:extLst>
          </p:cNvPr>
          <p:cNvSpPr/>
          <p:nvPr userDrawn="1"/>
        </p:nvSpPr>
        <p:spPr>
          <a:xfrm>
            <a:off x="622929" y="937862"/>
            <a:ext cx="2177023" cy="483823"/>
          </a:xfrm>
          <a:prstGeom prst="roundRect">
            <a:avLst>
              <a:gd name="adj" fmla="val 50000"/>
            </a:avLst>
          </a:prstGeom>
          <a:solidFill>
            <a:srgbClr val="BED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427E6-F821-842B-2173-93DFF74A7A76}"/>
              </a:ext>
            </a:extLst>
          </p:cNvPr>
          <p:cNvSpPr txBox="1"/>
          <p:nvPr userDrawn="1"/>
        </p:nvSpPr>
        <p:spPr>
          <a:xfrm>
            <a:off x="713840" y="995107"/>
            <a:ext cx="199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Client Spotlight</a:t>
            </a:r>
            <a:endParaRPr lang="en-ID" b="1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561717-65F7-2D82-FAB6-8BE59818D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929" y="1478930"/>
            <a:ext cx="4055747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8200E9B-846B-46AC-054C-E7947341C4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929" y="2487175"/>
            <a:ext cx="6172009" cy="3862387"/>
          </a:xfrm>
          <a:prstGeom prst="roundRect">
            <a:avLst>
              <a:gd name="adj" fmla="val 932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B25400A-9A7E-1237-BA3D-BCCB33227C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8976" y="75375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17B0AA1-B736-63FF-DD13-0E77D9AEB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37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98E6FB-A385-3BDC-5D0F-890129506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0429" y="434992"/>
            <a:ext cx="7511142" cy="986150"/>
          </a:xfrm>
          <a:prstGeom prst="rect">
            <a:avLst/>
          </a:prstGeom>
        </p:spPr>
        <p:txBody>
          <a:bodyPr/>
          <a:lstStyle>
            <a:lvl1pPr algn="ctr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0401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2241BCB-890E-94A5-81C2-0115CC01ED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12192000" cy="4950372"/>
          </a:xfrm>
          <a:prstGeom prst="rect">
            <a:avLst/>
          </a:prstGeom>
          <a:solidFill>
            <a:schemeClr val="bg1">
              <a:alpha val="45230"/>
            </a:schemeClr>
          </a:solidFill>
          <a:effectLst>
            <a:outerShdw blurRad="230069" dist="28213" dir="594000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75834-08C0-55A8-B35D-3A348B1829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63" y="5321360"/>
            <a:ext cx="9083957" cy="1922398"/>
          </a:xfrm>
          <a:prstGeom prst="rect">
            <a:avLst/>
          </a:prstGeom>
        </p:spPr>
        <p:txBody>
          <a:bodyPr/>
          <a:lstStyle>
            <a:lvl1pPr algn="l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B6D7F691-9D30-7D03-3C61-B55F62944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yping on a computer&#10;&#10;Description automatically generated">
            <a:extLst>
              <a:ext uri="{FF2B5EF4-FFF2-40B4-BE49-F238E27FC236}">
                <a16:creationId xmlns:a16="http://schemas.microsoft.com/office/drawing/2014/main" id="{35D5BE54-957B-760A-A579-F18AE23666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2495" cy="6858000"/>
          </a:xfrm>
          <a:prstGeom prst="rect">
            <a:avLst/>
          </a:prstGeom>
          <a:solidFill>
            <a:srgbClr val="1B2D3B">
              <a:alpha val="4000"/>
            </a:srgbClr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CC1F9C-B124-1082-6023-72097B292A1D}"/>
              </a:ext>
            </a:extLst>
          </p:cNvPr>
          <p:cNvSpPr/>
          <p:nvPr userDrawn="1"/>
        </p:nvSpPr>
        <p:spPr>
          <a:xfrm>
            <a:off x="-137746" y="-123092"/>
            <a:ext cx="12467492" cy="7104184"/>
          </a:xfrm>
          <a:prstGeom prst="rect">
            <a:avLst/>
          </a:prstGeom>
          <a:solidFill>
            <a:srgbClr val="1B2D3B">
              <a:alpha val="915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21262C-51A9-6D95-E385-9620BDFD50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3688" y="2061059"/>
            <a:ext cx="3122612" cy="31210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935C67-E2B1-005B-D4B3-A1C67905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688" y="783024"/>
            <a:ext cx="9083957" cy="1047909"/>
          </a:xfrm>
          <a:prstGeom prst="rect">
            <a:avLst/>
          </a:prstGeom>
        </p:spPr>
        <p:txBody>
          <a:bodyPr/>
          <a:lstStyle>
            <a:lvl1pPr algn="l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Get in Touch!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EAB2B5-6287-0149-BBD6-CF274D3CD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4622" y="2420863"/>
            <a:ext cx="2783279" cy="5412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340D4F2-CEBD-DBD6-30C6-D47EFE46B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4622" y="3085254"/>
            <a:ext cx="2783279" cy="19300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C291A4-E412-6BB2-35DD-53ED82CA69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523" y="5601253"/>
            <a:ext cx="2961552" cy="163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Goals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3190-196B-5DB0-8A35-85E23B5D4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449" y="2078581"/>
            <a:ext cx="6809510" cy="2700837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Goals for</a:t>
            </a:r>
            <a:br>
              <a:rPr lang="en-US" dirty="0"/>
            </a:br>
            <a:r>
              <a:rPr lang="en-US" dirty="0"/>
              <a:t>Today’s</a:t>
            </a:r>
            <a:br>
              <a:rPr lang="en-US" dirty="0"/>
            </a:br>
            <a:r>
              <a:rPr lang="en-US" dirty="0"/>
              <a:t>Conversation</a:t>
            </a:r>
          </a:p>
        </p:txBody>
      </p:sp>
      <p:pic>
        <p:nvPicPr>
          <p:cNvPr id="12" name="Picture 1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05D862F5-25B5-5BD2-905F-D3D8ABEB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CE1E4562-B266-4C0D-AF52-0625BC5F0390}"/>
              </a:ext>
            </a:extLst>
          </p:cNvPr>
          <p:cNvSpPr/>
          <p:nvPr userDrawn="1"/>
        </p:nvSpPr>
        <p:spPr>
          <a:xfrm>
            <a:off x="7235202" y="650324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31A0471B-7720-F445-42E9-2DC7D3AE77F7}"/>
              </a:ext>
            </a:extLst>
          </p:cNvPr>
          <p:cNvSpPr/>
          <p:nvPr userDrawn="1"/>
        </p:nvSpPr>
        <p:spPr>
          <a:xfrm>
            <a:off x="7235202" y="2557149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F9F53A5C-5C8D-9D61-0D6A-7A146E52215D}"/>
              </a:ext>
            </a:extLst>
          </p:cNvPr>
          <p:cNvSpPr/>
          <p:nvPr userDrawn="1"/>
        </p:nvSpPr>
        <p:spPr>
          <a:xfrm>
            <a:off x="7235202" y="4495800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B5E51C-7B6D-AE00-B1AA-1DDD3FCC2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0708" y="1325289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F92D10C-0F85-EFD3-BEA6-96E178BE24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0707" y="3264970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C0719F4-45AE-9E65-9E67-882F35D6A4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0707" y="5170765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</p:spTree>
    <p:extLst>
      <p:ext uri="{BB962C8B-B14F-4D97-AF65-F5344CB8AC3E}">
        <p14:creationId xmlns:p14="http://schemas.microsoft.com/office/powerpoint/2010/main" val="386789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036" y="2467801"/>
            <a:ext cx="4716910" cy="1922398"/>
          </a:xfrm>
          <a:prstGeom prst="rect">
            <a:avLst/>
          </a:prstGeom>
        </p:spPr>
        <p:txBody>
          <a:bodyPr/>
          <a:lstStyle>
            <a:lvl1pPr algn="r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ECCD6408-D644-AE82-23CB-66CA2176F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2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2633836"/>
            <a:ext cx="9707088" cy="1115881"/>
          </a:xfrm>
          <a:prstGeom prst="rect">
            <a:avLst/>
          </a:prstGeom>
        </p:spPr>
        <p:txBody>
          <a:bodyPr/>
          <a:lstStyle>
            <a:lvl1pPr algn="ctr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4FB7E1-CED4-6E92-4F60-96B4ED33F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8125" y="2101932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55932C57-34EC-F885-8CF3-42F5F91D1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692" y="1587159"/>
            <a:ext cx="8701671" cy="3806252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Quote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4FB7E1-CED4-6E92-4F60-96B4ED33F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328" y="970556"/>
            <a:ext cx="1530404" cy="346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QUOTE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55932C57-34EC-F885-8CF3-42F5F91D1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A4E1D4A-7080-CEF1-B1B4-7F1CDB63D6E5}"/>
              </a:ext>
            </a:extLst>
          </p:cNvPr>
          <p:cNvSpPr txBox="1">
            <a:spLocks/>
          </p:cNvSpPr>
          <p:nvPr userDrawn="1"/>
        </p:nvSpPr>
        <p:spPr>
          <a:xfrm>
            <a:off x="939343" y="1552996"/>
            <a:ext cx="669011" cy="558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DD10055-17E5-F28B-B2B6-20E1F4A534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4786" y="5663214"/>
            <a:ext cx="3874577" cy="350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HC360 PARTICIPANT</a:t>
            </a:r>
          </a:p>
        </p:txBody>
      </p:sp>
    </p:spTree>
    <p:extLst>
      <p:ext uri="{BB962C8B-B14F-4D97-AF65-F5344CB8AC3E}">
        <p14:creationId xmlns:p14="http://schemas.microsoft.com/office/powerpoint/2010/main" val="348777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9FDD73A2-4C6B-DFA5-4434-F377B3D57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-38100"/>
            <a:ext cx="1554217" cy="6934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107" y="85233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4107" y="1639615"/>
            <a:ext cx="10572375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4106" y="2590584"/>
            <a:ext cx="10572375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3C75005-03B1-37D4-5D67-50756A13B6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107" y="85233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4107" y="1639615"/>
            <a:ext cx="10572375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4106" y="2590584"/>
            <a:ext cx="10572375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3C75005-03B1-37D4-5D67-50756A13B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  <p:pic>
        <p:nvPicPr>
          <p:cNvPr id="8" name="Picture 7" descr="A black and blue rectangle&#10;&#10;Description automatically generated">
            <a:extLst>
              <a:ext uri="{FF2B5EF4-FFF2-40B4-BE49-F238E27FC236}">
                <a16:creationId xmlns:a16="http://schemas.microsoft.com/office/drawing/2014/main" id="{CDDE2D5A-6618-C94D-8F25-4E6D74ACCB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537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0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92" y="66582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92" y="1453105"/>
            <a:ext cx="10572375" cy="403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992" y="1978777"/>
            <a:ext cx="10879158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7" name="Picture 6" descr="A black and blue rectangle&#10;&#10;Description automatically generated">
            <a:extLst>
              <a:ext uri="{FF2B5EF4-FFF2-40B4-BE49-F238E27FC236}">
                <a16:creationId xmlns:a16="http://schemas.microsoft.com/office/drawing/2014/main" id="{4BE5B231-1B76-E3AA-A899-82D84598A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45" y="5064996"/>
            <a:ext cx="12215090" cy="1881342"/>
          </a:xfrm>
          <a:prstGeom prst="rect">
            <a:avLst/>
          </a:prstGeom>
        </p:spPr>
      </p:pic>
      <p:pic>
        <p:nvPicPr>
          <p:cNvPr id="9" name="Picture 8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907FB7A-D4B5-7B2C-D618-C46493572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63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2" r:id="rId5"/>
    <p:sldLayoutId id="2147483673" r:id="rId6"/>
    <p:sldLayoutId id="2147483662" r:id="rId7"/>
    <p:sldLayoutId id="2147483669" r:id="rId8"/>
    <p:sldLayoutId id="2147483672" r:id="rId9"/>
    <p:sldLayoutId id="2147483674" r:id="rId10"/>
    <p:sldLayoutId id="2147483670" r:id="rId11"/>
    <p:sldLayoutId id="2147483675" r:id="rId12"/>
    <p:sldLayoutId id="2147483666" r:id="rId13"/>
    <p:sldLayoutId id="2147483656" r:id="rId14"/>
    <p:sldLayoutId id="2147483657" r:id="rId15"/>
    <p:sldLayoutId id="2147483659" r:id="rId16"/>
    <p:sldLayoutId id="2147483654" r:id="rId17"/>
    <p:sldLayoutId id="2147483667" r:id="rId18"/>
    <p:sldLayoutId id="2147483671" r:id="rId19"/>
    <p:sldLayoutId id="2147483651" r:id="rId20"/>
    <p:sldLayoutId id="2147483653" r:id="rId21"/>
    <p:sldLayoutId id="2147483655" r:id="rId22"/>
    <p:sldLayoutId id="2147483658" r:id="rId23"/>
    <p:sldLayoutId id="2147483668" r:id="rId24"/>
    <p:sldLayoutId id="2147483664" r:id="rId25"/>
    <p:sldLayoutId id="21474836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8473-EB36-0F05-AD80-6F688354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3950"/>
            <a:ext cx="5334859" cy="1641805"/>
          </a:xfrm>
        </p:spPr>
        <p:txBody>
          <a:bodyPr/>
          <a:lstStyle/>
          <a:p>
            <a:r>
              <a:rPr lang="en-US" sz="4400" dirty="0"/>
              <a:t>What is Intuitive Eating?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7D246-91B8-9BB6-B7A2-DF9A742B99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Presented By | HealthCheck360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57916-D436-324A-F5B1-94345D4BCECC}"/>
              </a:ext>
            </a:extLst>
          </p:cNvPr>
          <p:cNvSpPr/>
          <p:nvPr/>
        </p:nvSpPr>
        <p:spPr>
          <a:xfrm>
            <a:off x="3316562" y="3870429"/>
            <a:ext cx="1792151" cy="3048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 red apple with a heart cut out on it&#10;&#10;AI-generated content may be incorrect.">
            <a:extLst>
              <a:ext uri="{FF2B5EF4-FFF2-40B4-BE49-F238E27FC236}">
                <a16:creationId xmlns:a16="http://schemas.microsoft.com/office/drawing/2014/main" id="{FAF26976-08EC-5ABB-9A5C-467DA830688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926" r="9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9343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F6CB-B643-099B-A7E4-7C663088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Webinars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5CB66-2AA5-474E-6167-A7906F98A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32333"/>
                </a:solidFill>
              </a:rPr>
              <a:t>The world of health care can be confusing. Join our healthcare expert to get tips on navigating a carrier website to find the best care at the best price.</a:t>
            </a: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latin typeface="+mn-lt"/>
              <a:ea typeface="Calibri" panose="020F0502020204030204" pitchFamily="34" charset="0"/>
            </a:endParaRPr>
          </a:p>
          <a:p>
            <a:r>
              <a:rPr lang="en-US" dirty="0"/>
              <a:t>October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ABF49-E305-8E73-8E3A-E9A629DD78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Navigating Healthcare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43603-F1B9-82F0-1F07-BE3F386062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91829" y="2117003"/>
            <a:ext cx="4434850" cy="4055329"/>
          </a:xfrm>
        </p:spPr>
        <p:txBody>
          <a:bodyPr/>
          <a:lstStyle/>
          <a:p>
            <a:r>
              <a:rPr lang="en-US" dirty="0"/>
              <a:t>Staying healthy during cold and flu season can be challenging. Get valuable tips on strengthening your immune system to fight off illness and feel your best.</a:t>
            </a:r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sz="800" dirty="0">
              <a:latin typeface="+mn-lt"/>
            </a:endParaRPr>
          </a:p>
          <a:p>
            <a:r>
              <a:rPr lang="en-US" dirty="0">
                <a:latin typeface="+mn-lt"/>
              </a:rPr>
              <a:t>November 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4A735-085E-3DA4-9B7F-54C910446D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b="0" dirty="0"/>
              <a:t>Strengthen your Immune Health</a:t>
            </a:r>
            <a:endParaRPr lang="en-US" dirty="0"/>
          </a:p>
        </p:txBody>
      </p:sp>
      <p:pic>
        <p:nvPicPr>
          <p:cNvPr id="8" name="Picture 7" descr="Viruses suspended on mid-air">
            <a:extLst>
              <a:ext uri="{FF2B5EF4-FFF2-40B4-BE49-F238E27FC236}">
                <a16:creationId xmlns:a16="http://schemas.microsoft.com/office/drawing/2014/main" id="{6D4BF1AC-A87C-8C6D-1D6C-69C61671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77959" y="3634814"/>
            <a:ext cx="2994700" cy="1981372"/>
          </a:xfrm>
          <a:prstGeom prst="rect">
            <a:avLst/>
          </a:prstGeom>
        </p:spPr>
      </p:pic>
      <p:pic>
        <p:nvPicPr>
          <p:cNvPr id="7" name="Picture 6" descr="Stethoscope on green background">
            <a:extLst>
              <a:ext uri="{FF2B5EF4-FFF2-40B4-BE49-F238E27FC236}">
                <a16:creationId xmlns:a16="http://schemas.microsoft.com/office/drawing/2014/main" id="{EFE19A6E-F381-FCF8-6713-174BFC39A1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10230" y="3634814"/>
            <a:ext cx="3255496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4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C783-6C9B-18C8-16BD-B18B6383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Lifestyle Rewards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A62E89-ACC6-24BA-1DBA-C4894D43BB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-28566" t="-1247" r="-29760" b="-52"/>
          <a:stretch/>
        </p:blipFill>
        <p:spPr>
          <a:xfrm>
            <a:off x="719137" y="1751013"/>
            <a:ext cx="4323125" cy="46101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EB83D-8DD2-2012-BB7E-041FAD17A8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44149" y="1916725"/>
            <a:ext cx="6207919" cy="293905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True or False: Intuitive eating approves of diet culture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  True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False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What does “Feel Your Fullness” mean?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Becoming mindful and aware of when you are full</a:t>
            </a:r>
          </a:p>
          <a:p>
            <a:pPr lvl="1"/>
            <a:r>
              <a:rPr lang="en-US" sz="1400" dirty="0"/>
              <a:t>b)    Only eating during specific times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What was a tip for mindful eating?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Food journaling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Ignoring how hungry you are</a:t>
            </a:r>
            <a:endParaRPr lang="en-US" sz="1200" dirty="0"/>
          </a:p>
          <a:p>
            <a:r>
              <a:rPr lang="en-US" b="1" dirty="0"/>
              <a:t>* If your company has elected questions for lifestyle rewards, it will be noted when you submit on your account.</a:t>
            </a:r>
          </a:p>
          <a:p>
            <a:pPr marL="1257300" lvl="2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20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E14F72-B72B-FA19-79D1-4ED893E7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 Touch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D029A-5B17-0C68-FB3C-FC698B70F2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7113" y="1847684"/>
            <a:ext cx="7419975" cy="4886844"/>
          </a:xfrm>
        </p:spPr>
        <p:txBody>
          <a:bodyPr/>
          <a:lstStyle/>
          <a:p>
            <a:r>
              <a:rPr lang="en-US" sz="1800" b="1" dirty="0"/>
              <a:t>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www.facebook.com/healthcheck360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www.healthcheck360.com/blog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www.instagram.com/healthcheck360/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@HealthCheck360 or #HealthCheck360</a:t>
            </a:r>
            <a:endParaRPr lang="en-US" sz="2000" dirty="0"/>
          </a:p>
          <a:p>
            <a:r>
              <a:rPr lang="en-US" sz="2000" b="1" dirty="0"/>
              <a:t>Watch past webinars and register for upcoming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www.healthcheck360.com/blog</a:t>
            </a:r>
          </a:p>
          <a:p>
            <a:r>
              <a:rPr lang="en-US" sz="2000" b="1" dirty="0"/>
              <a:t>Contact a Health Coach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1-866-511-0360 or healthcoach@healthcheck360.com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Placeholder 10" descr="A white check mark on a black background&#10;&#10;AI-generated content may be incorrect.">
            <a:extLst>
              <a:ext uri="{FF2B5EF4-FFF2-40B4-BE49-F238E27FC236}">
                <a16:creationId xmlns:a16="http://schemas.microsoft.com/office/drawing/2014/main" id="{127E5D5D-A8A2-FD56-F698-9C861A9044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05" b="205"/>
          <a:stretch>
            <a:fillRect/>
          </a:stretch>
        </p:blipFill>
        <p:spPr>
          <a:xfrm>
            <a:off x="250825" y="1971675"/>
            <a:ext cx="3122613" cy="3121025"/>
          </a:xfrm>
        </p:spPr>
      </p:pic>
    </p:spTree>
    <p:extLst>
      <p:ext uri="{BB962C8B-B14F-4D97-AF65-F5344CB8AC3E}">
        <p14:creationId xmlns:p14="http://schemas.microsoft.com/office/powerpoint/2010/main" val="3493006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EE5E90A-0DF2-4BCA-42C3-2E0422A6D9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9560" b="1956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69598-921B-1C36-06D3-0A237CBB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5317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793E-7FFC-2A46-8132-3C801133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462D7-1B45-1ECF-8E43-90A18E33C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4" y="2129125"/>
            <a:ext cx="5206846" cy="3094515"/>
          </a:xfrm>
        </p:spPr>
        <p:txBody>
          <a:bodyPr/>
          <a:lstStyle/>
          <a:p>
            <a:r>
              <a:rPr lang="en-US" dirty="0"/>
              <a:t>What is intuitive eating?</a:t>
            </a:r>
          </a:p>
          <a:p>
            <a:r>
              <a:rPr lang="en-US" dirty="0"/>
              <a:t>How can I apply it in my life?</a:t>
            </a:r>
          </a:p>
        </p:txBody>
      </p:sp>
      <p:pic>
        <p:nvPicPr>
          <p:cNvPr id="7" name="Picture Placeholder 6" descr="A fork with vegetables on it&#10;&#10;AI-generated content may be incorrect.">
            <a:extLst>
              <a:ext uri="{FF2B5EF4-FFF2-40B4-BE49-F238E27FC236}">
                <a16:creationId xmlns:a16="http://schemas.microsoft.com/office/drawing/2014/main" id="{C6C5691A-E058-4D04-D0A9-5D3A99F74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411" b="5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252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867C01-F0BF-93EE-AC00-BA902FE008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2913" y="1572637"/>
            <a:ext cx="5413759" cy="4889947"/>
          </a:xfrm>
        </p:spPr>
        <p:txBody>
          <a:bodyPr>
            <a:normAutofit/>
          </a:bodyPr>
          <a:lstStyle/>
          <a:p>
            <a:r>
              <a:rPr lang="en-US" dirty="0"/>
              <a:t>Created by Evelyn </a:t>
            </a:r>
            <a:r>
              <a:rPr lang="en-US" dirty="0" err="1"/>
              <a:t>Tribole</a:t>
            </a:r>
            <a:r>
              <a:rPr lang="en-US" dirty="0"/>
              <a:t> and Elyse Resch in 1995</a:t>
            </a:r>
          </a:p>
          <a:p>
            <a:r>
              <a:rPr lang="en-US" dirty="0"/>
              <a:t>A non-diet approach to food that helps you reconnect with your body’s natural hunger and fullness cues. </a:t>
            </a:r>
            <a:endParaRPr lang="en-US" b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BB6F6C-3185-F596-B728-119E96EE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7" y="748654"/>
            <a:ext cx="6169573" cy="701710"/>
          </a:xfrm>
        </p:spPr>
        <p:txBody>
          <a:bodyPr/>
          <a:lstStyle/>
          <a:p>
            <a:r>
              <a:rPr lang="en-US" sz="3200" dirty="0"/>
              <a:t>What is Intuitive Eating?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58D59-8B15-FE53-77E5-4A526275BAC7}"/>
              </a:ext>
            </a:extLst>
          </p:cNvPr>
          <p:cNvSpPr txBox="1"/>
          <p:nvPr/>
        </p:nvSpPr>
        <p:spPr>
          <a:xfrm>
            <a:off x="515007" y="5008364"/>
            <a:ext cx="2112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Lateral Raise</a:t>
            </a:r>
          </a:p>
        </p:txBody>
      </p:sp>
      <p:pic>
        <p:nvPicPr>
          <p:cNvPr id="6" name="Picture Placeholder 5" descr="A hand writing on a notepad next to a bunch of vegetables&#10;&#10;AI-generated content may be incorrect.">
            <a:extLst>
              <a:ext uri="{FF2B5EF4-FFF2-40B4-BE49-F238E27FC236}">
                <a16:creationId xmlns:a16="http://schemas.microsoft.com/office/drawing/2014/main" id="{4156258E-0D03-8F2F-8298-D7F15313712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6556" b="6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0470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4E198-A9FD-DD4B-DAC8-C25453F6D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7723E1-C3EE-8BB4-2AF3-042B525B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748" y="528726"/>
            <a:ext cx="7172279" cy="587712"/>
          </a:xfrm>
        </p:spPr>
        <p:txBody>
          <a:bodyPr/>
          <a:lstStyle/>
          <a:p>
            <a:r>
              <a:rPr lang="en-US" sz="3200" dirty="0"/>
              <a:t>10 Principles of Intuitive Eating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0F0F1-EE2C-B973-36E0-6D72194984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416854"/>
            <a:ext cx="6998257" cy="5162622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Reject Diet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let the lies make you feel like a failure</a:t>
            </a:r>
          </a:p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Honor Your Hunger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 to your body</a:t>
            </a:r>
          </a:p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Make Peace with 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is fuel</a:t>
            </a:r>
          </a:p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4) Challenge the Food Police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 the “rules” of eating </a:t>
            </a:r>
          </a:p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5) Feel Your Fullness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 attention to how food makes you feel</a:t>
            </a:r>
          </a:p>
          <a:p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E4A34-D83B-856F-2911-C48B758983C7}"/>
              </a:ext>
            </a:extLst>
          </p:cNvPr>
          <p:cNvSpPr txBox="1"/>
          <p:nvPr/>
        </p:nvSpPr>
        <p:spPr>
          <a:xfrm>
            <a:off x="3531475" y="6600496"/>
            <a:ext cx="38783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https://www.intuitiveeating.org/about-us/10-principles-of-intuitive-eating/</a:t>
            </a:r>
          </a:p>
        </p:txBody>
      </p:sp>
      <p:pic>
        <p:nvPicPr>
          <p:cNvPr id="10" name="Picture Placeholder 9" descr="A fork wrapped in a measuring tape&#10;&#10;AI-generated content may be incorrect.">
            <a:extLst>
              <a:ext uri="{FF2B5EF4-FFF2-40B4-BE49-F238E27FC236}">
                <a16:creationId xmlns:a16="http://schemas.microsoft.com/office/drawing/2014/main" id="{402E9C23-97FA-8D16-7F80-E4B2D7E43A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317" r="7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2989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EA65-0C5C-DDAA-3668-507A4DE0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C05332-DB9B-D04C-B757-8DE52F805C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458" y="1574619"/>
            <a:ext cx="6057837" cy="423760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6)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Discover the Satisfaction Factor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Mindful eating to find foods you truly enjoy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7)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Cope with your Emotions with Kindness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doesn’t fix feelings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8)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Respect Your Body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Accept yourself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joy in movement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Honor Your Health – Gentle Nutrition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don’t have to be perfect.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2F8225-3BB7-6143-7D2C-B4B751D4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29" y="696456"/>
            <a:ext cx="6589453" cy="743815"/>
          </a:xfrm>
        </p:spPr>
        <p:txBody>
          <a:bodyPr/>
          <a:lstStyle/>
          <a:p>
            <a:r>
              <a:rPr lang="en-US" sz="2800" dirty="0"/>
              <a:t>10 Principles of Intuitive Eating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AutoShape 2" descr="Mango and Spinach Smoothie">
            <a:extLst>
              <a:ext uri="{FF2B5EF4-FFF2-40B4-BE49-F238E27FC236}">
                <a16:creationId xmlns:a16="http://schemas.microsoft.com/office/drawing/2014/main" id="{1BB57BD2-D344-6CCF-842B-3E76B11798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FF784-5FCB-F286-25C8-816887140855}"/>
              </a:ext>
            </a:extLst>
          </p:cNvPr>
          <p:cNvSpPr txBox="1"/>
          <p:nvPr/>
        </p:nvSpPr>
        <p:spPr>
          <a:xfrm>
            <a:off x="4569784" y="6243093"/>
            <a:ext cx="2112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Seated jack</a:t>
            </a:r>
          </a:p>
        </p:txBody>
      </p:sp>
      <p:pic>
        <p:nvPicPr>
          <p:cNvPr id="8" name="Picture Placeholder 7" descr="A person carrying a child on his shoulders while pushing a wheelchair&#10;&#10;AI-generated content may be incorrect.">
            <a:extLst>
              <a:ext uri="{FF2B5EF4-FFF2-40B4-BE49-F238E27FC236}">
                <a16:creationId xmlns:a16="http://schemas.microsoft.com/office/drawing/2014/main" id="{6DDE16B4-78DA-6D12-6843-783B7DCDC7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6465" b="64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023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96DF7-2128-3BD7-7C00-450302B6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1CAFAB-6043-1EE4-7CCA-673714B0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630" y="552789"/>
            <a:ext cx="7172279" cy="587712"/>
          </a:xfrm>
        </p:spPr>
        <p:txBody>
          <a:bodyPr/>
          <a:lstStyle/>
          <a:p>
            <a:r>
              <a:rPr lang="en-US" sz="3200" dirty="0"/>
              <a:t>Benefits of Intuitive Eating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67E17-F902-884D-DA97-D54021E057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416854"/>
            <a:ext cx="6207919" cy="4888357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Breaking from the diet cycle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Healing your relationship with food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Improving self-esteem and body image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Reducing stress and anxiety around food</a:t>
            </a: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Intuitive eating is NOT: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 or fail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Weight loss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easy way out</a:t>
            </a:r>
          </a:p>
        </p:txBody>
      </p:sp>
      <p:pic>
        <p:nvPicPr>
          <p:cNvPr id="4" name="Picture Placeholder 3" descr="A person eating a bowl of fruit&#10;&#10;AI-generated content may be incorrect.">
            <a:extLst>
              <a:ext uri="{FF2B5EF4-FFF2-40B4-BE49-F238E27FC236}">
                <a16:creationId xmlns:a16="http://schemas.microsoft.com/office/drawing/2014/main" id="{41EDDB2F-4054-33AA-621E-81CC7349A1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317" r="7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7270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4CE57-B6C2-B374-499C-6A6EF23EE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867AD-F3E6-E7F5-B927-F70684856C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458" y="1574619"/>
            <a:ext cx="6057837" cy="4237602"/>
          </a:xfrm>
        </p:spPr>
        <p:txBody>
          <a:bodyPr>
            <a:normAutofit/>
          </a:bodyPr>
          <a:lstStyle/>
          <a:p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overfocus on food labels</a:t>
            </a:r>
          </a:p>
          <a:p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Reflect if how you eat is affecting your life</a:t>
            </a:r>
          </a:p>
          <a:p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on balance</a:t>
            </a:r>
          </a:p>
          <a:p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 about thought records or journaling</a:t>
            </a:r>
          </a:p>
          <a:p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Hunger scale</a:t>
            </a:r>
          </a:p>
          <a:p>
            <a:endParaRPr lang="en-US" sz="18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D3A26D-2E89-B1D4-240A-73F38DEC7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29" y="696456"/>
            <a:ext cx="6589453" cy="743815"/>
          </a:xfrm>
        </p:spPr>
        <p:txBody>
          <a:bodyPr/>
          <a:lstStyle/>
          <a:p>
            <a:r>
              <a:rPr lang="en-US" sz="2800" dirty="0"/>
              <a:t>Using Intuitive Eating in your Life</a:t>
            </a:r>
            <a:endParaRPr lang="en-US" sz="4000" dirty="0"/>
          </a:p>
        </p:txBody>
      </p:sp>
      <p:sp>
        <p:nvSpPr>
          <p:cNvPr id="3" name="AutoShape 2" descr="Mango and Spinach Smoothie">
            <a:extLst>
              <a:ext uri="{FF2B5EF4-FFF2-40B4-BE49-F238E27FC236}">
                <a16:creationId xmlns:a16="http://schemas.microsoft.com/office/drawing/2014/main" id="{A3D44D45-72DF-BFA8-1A93-1F284AF699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B69E14-889E-CF20-0222-0EAA77A0E82A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" b="105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969B6A-E0EE-1A06-A5E1-828254BB02FD}"/>
              </a:ext>
            </a:extLst>
          </p:cNvPr>
          <p:cNvSpPr txBox="1"/>
          <p:nvPr/>
        </p:nvSpPr>
        <p:spPr>
          <a:xfrm>
            <a:off x="6937375" y="6520092"/>
            <a:ext cx="4406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https://www.thoughtful-nutrition.com/the-intuitive-eating-hunger-scale/</a:t>
            </a:r>
          </a:p>
        </p:txBody>
      </p:sp>
    </p:spTree>
    <p:extLst>
      <p:ext uri="{BB962C8B-B14F-4D97-AF65-F5344CB8AC3E}">
        <p14:creationId xmlns:p14="http://schemas.microsoft.com/office/powerpoint/2010/main" val="61343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AB837-B7B8-150B-F871-351A8B183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5B6C58-AE4A-A3BB-1A79-10D51467C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630" y="552789"/>
            <a:ext cx="7172279" cy="587712"/>
          </a:xfrm>
        </p:spPr>
        <p:txBody>
          <a:bodyPr/>
          <a:lstStyle/>
          <a:p>
            <a:r>
              <a:rPr lang="en-US" sz="3200" dirty="0"/>
              <a:t>Applications for families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A5EE4-EC60-95D4-97AB-5F67E209D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416854"/>
            <a:ext cx="6207919" cy="4888357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 by example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mindful of how you talk about food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routine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kids in food planning</a:t>
            </a:r>
          </a:p>
          <a:p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Placeholder 3" descr="A person and a child cutting vegetables&#10;&#10;AI-generated content may be incorrect.">
            <a:extLst>
              <a:ext uri="{FF2B5EF4-FFF2-40B4-BE49-F238E27FC236}">
                <a16:creationId xmlns:a16="http://schemas.microsoft.com/office/drawing/2014/main" id="{6E0BE19D-A488-EBFC-6CE1-4A0134765A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317" r="7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605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90542-7E6B-250E-70E9-B50DABEAE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AAC050-404D-7A7B-5339-12F49563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85" y="857588"/>
            <a:ext cx="6441810" cy="587712"/>
          </a:xfrm>
        </p:spPr>
        <p:txBody>
          <a:bodyPr/>
          <a:lstStyle/>
          <a:p>
            <a:r>
              <a:rPr lang="en-US" sz="4400" dirty="0"/>
              <a:t>Summary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F9E4D-EC06-A693-F5A9-F8FE91E3D2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981343"/>
            <a:ext cx="6751867" cy="3158215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Intuitive eating is not a diet, it’s a practice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 at different ways you can incorporate the principles into your life</a:t>
            </a:r>
          </a:p>
        </p:txBody>
      </p:sp>
      <p:pic>
        <p:nvPicPr>
          <p:cNvPr id="4" name="Picture Placeholder 3" descr="A blue sky with white clouds&#10;&#10;AI-generated content may be incorrect.">
            <a:extLst>
              <a:ext uri="{FF2B5EF4-FFF2-40B4-BE49-F238E27FC236}">
                <a16:creationId xmlns:a16="http://schemas.microsoft.com/office/drawing/2014/main" id="{7C5DE96C-9F85-A208-6C38-2EFBEEFFDF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317" r="7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702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althCheck360">
      <a:dk1>
        <a:srgbClr val="1F3855"/>
      </a:dk1>
      <a:lt1>
        <a:srgbClr val="1B2C3B"/>
      </a:lt1>
      <a:dk2>
        <a:srgbClr val="BED3EE"/>
      </a:dk2>
      <a:lt2>
        <a:srgbClr val="3C5775"/>
      </a:lt2>
      <a:accent1>
        <a:srgbClr val="EBEEEE"/>
      </a:accent1>
      <a:accent2>
        <a:srgbClr val="FFFFFF"/>
      </a:accent2>
      <a:accent3>
        <a:srgbClr val="FEFFFF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EFFFF"/>
      </a:folHlink>
    </a:clrScheme>
    <a:fontScheme name="HC360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7132</TotalTime>
  <Words>1041</Words>
  <Application>Microsoft Office PowerPoint</Application>
  <PresentationFormat>Widescreen</PresentationFormat>
  <Paragraphs>155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Open Sans</vt:lpstr>
      <vt:lpstr>Open Sans ExtraBold</vt:lpstr>
      <vt:lpstr>Open Sans Light</vt:lpstr>
      <vt:lpstr>Open Sans Medium</vt:lpstr>
      <vt:lpstr>Office Theme</vt:lpstr>
      <vt:lpstr>What is Intuitive Eating?</vt:lpstr>
      <vt:lpstr>Agenda</vt:lpstr>
      <vt:lpstr>What is Intuitive Eating?</vt:lpstr>
      <vt:lpstr>10 Principles of Intuitive Eating</vt:lpstr>
      <vt:lpstr>10 Principles of Intuitive Eating </vt:lpstr>
      <vt:lpstr>Benefits of Intuitive Eating</vt:lpstr>
      <vt:lpstr>Using Intuitive Eating in your Life</vt:lpstr>
      <vt:lpstr>Applications for families</vt:lpstr>
      <vt:lpstr>Summary</vt:lpstr>
      <vt:lpstr>Upcoming Webinars</vt:lpstr>
      <vt:lpstr>Lifestyle Rewards</vt:lpstr>
      <vt:lpstr>Get in Touch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Bonifas</dc:creator>
  <cp:lastModifiedBy>Shelby Kamm</cp:lastModifiedBy>
  <cp:revision>143</cp:revision>
  <dcterms:created xsi:type="dcterms:W3CDTF">2025-03-04T14:42:42Z</dcterms:created>
  <dcterms:modified xsi:type="dcterms:W3CDTF">2025-09-03T16:50:34Z</dcterms:modified>
</cp:coreProperties>
</file>