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721" r:id="rId2"/>
    <p:sldMasterId id="2147483782" r:id="rId3"/>
  </p:sldMasterIdLst>
  <p:notesMasterIdLst>
    <p:notesMasterId r:id="rId34"/>
  </p:notesMasterIdLst>
  <p:handoutMasterIdLst>
    <p:handoutMasterId r:id="rId35"/>
  </p:handoutMasterIdLst>
  <p:sldIdLst>
    <p:sldId id="256" r:id="rId4"/>
    <p:sldId id="619" r:id="rId5"/>
    <p:sldId id="317" r:id="rId6"/>
    <p:sldId id="306" r:id="rId7"/>
    <p:sldId id="623" r:id="rId8"/>
    <p:sldId id="321" r:id="rId9"/>
    <p:sldId id="620" r:id="rId10"/>
    <p:sldId id="304" r:id="rId11"/>
    <p:sldId id="322" r:id="rId12"/>
    <p:sldId id="311" r:id="rId13"/>
    <p:sldId id="307" r:id="rId14"/>
    <p:sldId id="315" r:id="rId15"/>
    <p:sldId id="316" r:id="rId16"/>
    <p:sldId id="616" r:id="rId17"/>
    <p:sldId id="628" r:id="rId18"/>
    <p:sldId id="627" r:id="rId19"/>
    <p:sldId id="626" r:id="rId20"/>
    <p:sldId id="621" r:id="rId21"/>
    <p:sldId id="625" r:id="rId22"/>
    <p:sldId id="633" r:id="rId23"/>
    <p:sldId id="629" r:id="rId24"/>
    <p:sldId id="622" r:id="rId25"/>
    <p:sldId id="632" r:id="rId26"/>
    <p:sldId id="635" r:id="rId27"/>
    <p:sldId id="631" r:id="rId28"/>
    <p:sldId id="634" r:id="rId29"/>
    <p:sldId id="630" r:id="rId30"/>
    <p:sldId id="624" r:id="rId31"/>
    <p:sldId id="293" r:id="rId32"/>
    <p:sldId id="5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C0100-AF35-FD5C-404E-B8A9DF543692}" name="Tim Johnstad" initials="TJ" userId="S::TJOHNSTA@cb-sisco.com::9450b2f8-278e-4262-8ecc-1da91a2ad3d3" providerId="AD"/>
  <p188:author id="{A9A19B65-949E-4375-3980-D172B0B26135}" name="Lara Sanders" initials="LS" userId="S::LSANDERS@cb-sisco.com::48df8ed7-bd7a-47d1-8893-8903d738d0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476"/>
    <a:srgbClr val="FFFFFF"/>
    <a:srgbClr val="95A2B5"/>
    <a:srgbClr val="375675"/>
    <a:srgbClr val="CDEB35"/>
    <a:srgbClr val="FDAD39"/>
    <a:srgbClr val="CFCFD1"/>
    <a:srgbClr val="A3D59C"/>
    <a:srgbClr val="0095D3"/>
    <a:srgbClr val="5D5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71905" autoAdjust="0"/>
  </p:normalViewPr>
  <p:slideViewPr>
    <p:cSldViewPr>
      <p:cViewPr varScale="1">
        <p:scale>
          <a:sx n="90" d="100"/>
          <a:sy n="90" d="100"/>
        </p:scale>
        <p:origin x="2168" y="192"/>
      </p:cViewPr>
      <p:guideLst>
        <p:guide orient="horz" pos="2160"/>
        <p:guide pos="3840"/>
      </p:guideLst>
    </p:cSldViewPr>
  </p:slideViewPr>
  <p:outlineViewPr>
    <p:cViewPr>
      <p:scale>
        <a:sx n="33" d="100"/>
        <a:sy n="33" d="100"/>
      </p:scale>
      <p:origin x="-64"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8" d="100"/>
          <a:sy n="78" d="100"/>
        </p:scale>
        <p:origin x="39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955BEE-AAF5-4584-84D7-7BDC96FC3A11}" type="datetimeFigureOut">
              <a:rPr lang="en-US" smtClean="0"/>
              <a:pPr/>
              <a:t>9/21/23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7A2D9-E3C9-44B9-A27A-5BFF2F022E36}"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2DAC3-7F2A-4276-AADA-3EF85FEE05E4}" type="datetimeFigureOut">
              <a:rPr lang="en-US" smtClean="0"/>
              <a:pPr/>
              <a:t>9/21/23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3CB34-AC5A-4339-9E25-0A4EAEC794D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This deck includes many slides from which you can </a:t>
            </a:r>
            <a:r>
              <a:rPr lang="en-US" b="1" u="sng" dirty="0">
                <a:solidFill>
                  <a:srgbClr val="FF0000"/>
                </a:solidFill>
              </a:rPr>
              <a:t>pick and choose</a:t>
            </a:r>
            <a:r>
              <a:rPr lang="en-US" b="1" dirty="0">
                <a:solidFill>
                  <a:srgbClr val="FF0000"/>
                </a:solidFill>
              </a:rPr>
              <a:t> what to share with your team and when. </a:t>
            </a:r>
            <a:r>
              <a:rPr lang="en-US" b="1" u="sng" dirty="0">
                <a:solidFill>
                  <a:srgbClr val="FF0000"/>
                </a:solidFill>
              </a:rPr>
              <a:t>Do not feel like you must cover every slide. </a:t>
            </a:r>
            <a:br>
              <a:rPr lang="en-US" b="1" dirty="0"/>
            </a:br>
            <a:br>
              <a:rPr lang="en-US" b="1" dirty="0"/>
            </a:br>
            <a:r>
              <a:rPr lang="en-US" b="0" dirty="0"/>
              <a:t>Feel free to log into myengage360.com and walk your team through the results within the portal directly. This will also reinforce the anonymity of the feedback coming into the system.</a:t>
            </a:r>
          </a:p>
          <a:p>
            <a:endParaRPr lang="en-US" b="0" dirty="0"/>
          </a:p>
          <a:p>
            <a:r>
              <a:rPr lang="en-US" b="0" dirty="0"/>
              <a:t>Also, you can download a CSV files for any charts/data captured by the Engage360 system to create your own charts and graphs. </a:t>
            </a:r>
          </a:p>
        </p:txBody>
      </p:sp>
      <p:sp>
        <p:nvSpPr>
          <p:cNvPr id="4" name="Slide Number Placeholder 3"/>
          <p:cNvSpPr>
            <a:spLocks noGrp="1"/>
          </p:cNvSpPr>
          <p:nvPr>
            <p:ph type="sldNum" sz="quarter" idx="5"/>
          </p:nvPr>
        </p:nvSpPr>
        <p:spPr/>
        <p:txBody>
          <a:bodyPr/>
          <a:lstStyle/>
          <a:p>
            <a:fld id="{B293CB34-AC5A-4339-9E25-0A4EAEC794D8}" type="slidenum">
              <a:rPr lang="en-US" smtClean="0"/>
              <a:pPr/>
              <a:t>1</a:t>
            </a:fld>
            <a:endParaRPr lang="en-US" dirty="0"/>
          </a:p>
        </p:txBody>
      </p:sp>
    </p:spTree>
    <p:extLst>
      <p:ext uri="{BB962C8B-B14F-4D97-AF65-F5344CB8AC3E}">
        <p14:creationId xmlns:p14="http://schemas.microsoft.com/office/powerpoint/2010/main" val="230428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Reinforce something going great! Be open about something that needs work to improve.</a:t>
            </a:r>
          </a:p>
        </p:txBody>
      </p:sp>
      <p:sp>
        <p:nvSpPr>
          <p:cNvPr id="4" name="Slide Number Placeholder 3"/>
          <p:cNvSpPr>
            <a:spLocks noGrp="1"/>
          </p:cNvSpPr>
          <p:nvPr>
            <p:ph type="sldNum" sz="quarter" idx="5"/>
          </p:nvPr>
        </p:nvSpPr>
        <p:spPr/>
        <p:txBody>
          <a:bodyPr/>
          <a:lstStyle/>
          <a:p>
            <a:fld id="{B293CB34-AC5A-4339-9E25-0A4EAEC794D8}" type="slidenum">
              <a:rPr lang="en-US" smtClean="0"/>
              <a:pPr/>
              <a:t>10</a:t>
            </a:fld>
            <a:endParaRPr lang="en-US" dirty="0"/>
          </a:p>
        </p:txBody>
      </p:sp>
    </p:spTree>
    <p:extLst>
      <p:ext uri="{BB962C8B-B14F-4D97-AF65-F5344CB8AC3E}">
        <p14:creationId xmlns:p14="http://schemas.microsoft.com/office/powerpoint/2010/main" val="154663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3CB34-AC5A-4339-9E25-0A4EAEC794D8}" type="slidenum">
              <a:rPr lang="en-US" smtClean="0"/>
              <a:pPr/>
              <a:t>11</a:t>
            </a:fld>
            <a:endParaRPr lang="en-US" dirty="0"/>
          </a:p>
        </p:txBody>
      </p:sp>
    </p:spTree>
    <p:extLst>
      <p:ext uri="{BB962C8B-B14F-4D97-AF65-F5344CB8AC3E}">
        <p14:creationId xmlns:p14="http://schemas.microsoft.com/office/powerpoint/2010/main" val="119951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3CB34-AC5A-4339-9E25-0A4EAEC794D8}" type="slidenum">
              <a:rPr lang="en-US" smtClean="0"/>
              <a:pPr/>
              <a:t>12</a:t>
            </a:fld>
            <a:endParaRPr lang="en-US" dirty="0"/>
          </a:p>
        </p:txBody>
      </p:sp>
    </p:spTree>
    <p:extLst>
      <p:ext uri="{BB962C8B-B14F-4D97-AF65-F5344CB8AC3E}">
        <p14:creationId xmlns:p14="http://schemas.microsoft.com/office/powerpoint/2010/main" val="181104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3CB34-AC5A-4339-9E25-0A4EAEC794D8}" type="slidenum">
              <a:rPr lang="en-US" smtClean="0"/>
              <a:pPr/>
              <a:t>13</a:t>
            </a:fld>
            <a:endParaRPr lang="en-US" dirty="0"/>
          </a:p>
        </p:txBody>
      </p:sp>
    </p:spTree>
    <p:extLst>
      <p:ext uri="{BB962C8B-B14F-4D97-AF65-F5344CB8AC3E}">
        <p14:creationId xmlns:p14="http://schemas.microsoft.com/office/powerpoint/2010/main" val="1585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categories to these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3CB34-AC5A-4339-9E25-0A4EAEC794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5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59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085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39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88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0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in section one are intended to be shared with all employees on your team.</a:t>
            </a:r>
          </a:p>
        </p:txBody>
      </p:sp>
    </p:spTree>
    <p:extLst>
      <p:ext uri="{BB962C8B-B14F-4D97-AF65-F5344CB8AC3E}">
        <p14:creationId xmlns:p14="http://schemas.microsoft.com/office/powerpoint/2010/main" val="98373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834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83731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in section two are intended to be additional reports that should </a:t>
            </a:r>
            <a:r>
              <a:rPr lang="en-US" b="1" dirty="0"/>
              <a:t>ONLY</a:t>
            </a:r>
            <a:r>
              <a:rPr lang="en-US" dirty="0"/>
              <a:t> </a:t>
            </a:r>
            <a:r>
              <a:rPr lang="en-US" b="1" dirty="0"/>
              <a:t>be shared with managers </a:t>
            </a:r>
            <a:r>
              <a:rPr lang="en-US" dirty="0"/>
              <a:t>(with access to the portal; team size 5+) on your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372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2355B"/>
                </a:solidFill>
                <a:effectLst/>
                <a:latin typeface="system-ui"/>
              </a:rPr>
              <a:t>Example Script for Managers of Managers to Broader Team (Department/Division):</a:t>
            </a:r>
            <a:br>
              <a:rPr lang="en-US" b="0" i="0" dirty="0">
                <a:solidFill>
                  <a:srgbClr val="12355B"/>
                </a:solidFill>
                <a:effectLst/>
                <a:latin typeface="system-ui"/>
              </a:rPr>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3CB34-AC5A-4339-9E25-0A4EAEC794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53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2355B"/>
                </a:solidFill>
                <a:effectLst/>
                <a:latin typeface="system-ui"/>
              </a:rPr>
              <a:t>Example Script for Managers of Managers to Broader Team (Department/Division):</a:t>
            </a:r>
            <a:br>
              <a:rPr lang="en-US" b="0" i="0" dirty="0">
                <a:solidFill>
                  <a:srgbClr val="12355B"/>
                </a:solidFill>
                <a:effectLst/>
                <a:latin typeface="system-ui"/>
              </a:rPr>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3CB34-AC5A-4339-9E25-0A4EAEC794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81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62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25B43-27AF-4A55-9C85-3B436B05CB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85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5760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44553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Share with your leaders what support they can expect to receive from upper management.</a:t>
            </a:r>
          </a:p>
          <a:p>
            <a:endParaRPr lang="en-US" dirty="0"/>
          </a:p>
          <a:p>
            <a:endParaRPr lang="en-US" dirty="0"/>
          </a:p>
          <a:p>
            <a:endParaRPr lang="en-US" dirty="0"/>
          </a:p>
          <a:p>
            <a:endParaRPr lang="en-US" dirty="0"/>
          </a:p>
          <a:p>
            <a:r>
              <a:rPr lang="en-US" dirty="0"/>
              <a:t>Notes from meeting on 1/9/23:</a:t>
            </a:r>
          </a:p>
          <a:p>
            <a:r>
              <a:rPr lang="en-US" dirty="0"/>
              <a:t>Standard Reports – 1 first 30 days, 60 days, </a:t>
            </a:r>
          </a:p>
          <a:p>
            <a:r>
              <a:rPr lang="en-US" dirty="0"/>
              <a:t>Participation % report</a:t>
            </a:r>
            <a:br>
              <a:rPr lang="en-US" dirty="0"/>
            </a:br>
            <a:r>
              <a:rPr lang="en-US" dirty="0"/>
              <a:t>Easy to remind people to use it </a:t>
            </a:r>
          </a:p>
          <a:p>
            <a:endParaRPr lang="en-US" dirty="0"/>
          </a:p>
          <a:p>
            <a:r>
              <a:rPr lang="en-US" dirty="0"/>
              <a:t>Reporting and Candance fit into the usage cadence … click the button to produce a manager comparison.</a:t>
            </a:r>
          </a:p>
          <a:p>
            <a:br>
              <a:rPr lang="en-US" dirty="0"/>
            </a:br>
            <a:r>
              <a:rPr lang="en-US" dirty="0"/>
              <a:t>Cadence of discussion at a team level, at divisions level – Get issues on the table.</a:t>
            </a:r>
          </a:p>
          <a:p>
            <a:endParaRPr lang="en-US" dirty="0"/>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3CB34-AC5A-4339-9E25-0A4EAEC794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37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leadership team will be regularly working together to learn from the feedback provided, share the results, and partner with you on any changes or initiatives that may happen to address the feedback received.</a:t>
            </a:r>
          </a:p>
        </p:txBody>
      </p:sp>
      <p:sp>
        <p:nvSpPr>
          <p:cNvPr id="4" name="Slide Number Placeholder 3"/>
          <p:cNvSpPr>
            <a:spLocks noGrp="1"/>
          </p:cNvSpPr>
          <p:nvPr>
            <p:ph type="sldNum" sz="quarter" idx="5"/>
          </p:nvPr>
        </p:nvSpPr>
        <p:spPr/>
        <p:txBody>
          <a:bodyPr/>
          <a:lstStyle/>
          <a:p>
            <a:fld id="{B293CB34-AC5A-4339-9E25-0A4EAEC794D8}" type="slidenum">
              <a:rPr lang="en-US" smtClean="0"/>
              <a:pPr/>
              <a:t>3</a:t>
            </a:fld>
            <a:endParaRPr lang="en-US" dirty="0"/>
          </a:p>
        </p:txBody>
      </p:sp>
    </p:spTree>
    <p:extLst>
      <p:ext uri="{BB962C8B-B14F-4D97-AF65-F5344CB8AC3E}">
        <p14:creationId xmlns:p14="http://schemas.microsoft.com/office/powerpoint/2010/main" val="4174052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8046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Share why survey response is important to you and the company.</a:t>
            </a:r>
            <a:br>
              <a:rPr lang="en-US" dirty="0"/>
            </a:br>
            <a:br>
              <a:rPr lang="en-US" dirty="0"/>
            </a:br>
            <a:r>
              <a:rPr lang="en-US" b="1" i="0" dirty="0">
                <a:solidFill>
                  <a:srgbClr val="12355B"/>
                </a:solidFill>
                <a:effectLst/>
                <a:latin typeface="system-ui"/>
              </a:rPr>
              <a:t>Example Script: </a:t>
            </a:r>
            <a:br>
              <a:rPr lang="en-US" b="0" i="0" dirty="0">
                <a:solidFill>
                  <a:srgbClr val="12355B"/>
                </a:solidFill>
                <a:effectLst/>
                <a:latin typeface="system-ui"/>
              </a:rPr>
            </a:br>
            <a:r>
              <a:rPr lang="en-US" sz="1200" dirty="0">
                <a:solidFill>
                  <a:srgbClr val="0E101A"/>
                </a:solidFill>
                <a:effectLst/>
                <a:latin typeface="Calibri" panose="020F0502020204030204" pitchFamily="34" charset="0"/>
                <a:ea typeface="Times New Roman" panose="02020603050405020304" pitchFamily="18" charset="0"/>
              </a:rPr>
              <a:t>Our team’s response rate year to date is </a:t>
            </a:r>
            <a:r>
              <a:rPr lang="en-US" sz="1200" dirty="0">
                <a:solidFill>
                  <a:srgbClr val="0E101A"/>
                </a:solidFill>
                <a:effectLst/>
                <a:highlight>
                  <a:srgbClr val="FFFF00"/>
                </a:highlight>
                <a:latin typeface="Calibri" panose="020F0502020204030204" pitchFamily="34" charset="0"/>
                <a:ea typeface="Times New Roman" panose="02020603050405020304" pitchFamily="18" charset="0"/>
              </a:rPr>
              <a:t>74</a:t>
            </a:r>
            <a:r>
              <a:rPr lang="en-US" sz="1200" dirty="0">
                <a:solidFill>
                  <a:srgbClr val="0E101A"/>
                </a:solidFill>
                <a:effectLst/>
                <a:latin typeface="Calibri" panose="020F0502020204030204" pitchFamily="34" charset="0"/>
                <a:ea typeface="Times New Roman" panose="02020603050405020304" pitchFamily="18" charset="0"/>
              </a:rPr>
              <a:t>%. Overall company average is 60% year to date for all of [insert your company name]. </a:t>
            </a:r>
            <a:endParaRPr lang="en-US" sz="1200" dirty="0">
              <a:solidFill>
                <a:srgbClr val="0E101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b="0" i="0" dirty="0">
                <a:solidFill>
                  <a:srgbClr val="12355B"/>
                </a:solidFill>
                <a:effectLst/>
                <a:latin typeface="system-ui"/>
              </a:rPr>
            </a:br>
            <a:r>
              <a:rPr lang="en-US" b="0" i="0" dirty="0">
                <a:solidFill>
                  <a:srgbClr val="12355B"/>
                </a:solidFill>
                <a:effectLst/>
                <a:latin typeface="system-ui"/>
              </a:rPr>
              <a:t>Our team’s response rate has improved and is well over the company’s average. Keep it up! Remember I don’t know who responses or how they respond. What’s important is feedback is coming in from everyone on the team, so leadership gets a full picture of what matters to employees. We want to continuously get better and be a workplace of choice for others, as we grow our business, and most importantly a place you all can be proud to be a part of! Thank you for your continued participation and sharing your thoughts and onions.</a:t>
            </a:r>
            <a:endParaRPr lang="en-US" dirty="0"/>
          </a:p>
        </p:txBody>
      </p:sp>
      <p:sp>
        <p:nvSpPr>
          <p:cNvPr id="4" name="Slide Number Placeholder 3"/>
          <p:cNvSpPr>
            <a:spLocks noGrp="1"/>
          </p:cNvSpPr>
          <p:nvPr>
            <p:ph type="sldNum" sz="quarter" idx="5"/>
          </p:nvPr>
        </p:nvSpPr>
        <p:spPr/>
        <p:txBody>
          <a:bodyPr/>
          <a:lstStyle/>
          <a:p>
            <a:fld id="{B293CB34-AC5A-4339-9E25-0A4EAEC794D8}" type="slidenum">
              <a:rPr lang="en-US" smtClean="0"/>
              <a:pPr/>
              <a:t>4</a:t>
            </a:fld>
            <a:endParaRPr lang="en-US" dirty="0"/>
          </a:p>
        </p:txBody>
      </p:sp>
    </p:spTree>
    <p:extLst>
      <p:ext uri="{BB962C8B-B14F-4D97-AF65-F5344CB8AC3E}">
        <p14:creationId xmlns:p14="http://schemas.microsoft.com/office/powerpoint/2010/main" val="46179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E101A"/>
                </a:solidFill>
                <a:effectLst/>
                <a:latin typeface="Calibri" panose="020F0502020204030204" pitchFamily="34" charset="0"/>
                <a:ea typeface="Times New Roman" panose="02020603050405020304" pitchFamily="18" charset="0"/>
              </a:rPr>
              <a:t>Example Script for Participation Rate: </a:t>
            </a:r>
            <a:r>
              <a:rPr lang="en-US" sz="1200" dirty="0">
                <a:solidFill>
                  <a:srgbClr val="0E101A"/>
                </a:solidFill>
                <a:effectLst/>
                <a:latin typeface="Calibri" panose="020F0502020204030204" pitchFamily="34" charset="0"/>
                <a:ea typeface="Times New Roman" panose="02020603050405020304" pitchFamily="18" charset="0"/>
              </a:rPr>
              <a:t>Since our last update (90 days ago) we are running at </a:t>
            </a:r>
            <a:r>
              <a:rPr lang="en-US" sz="1200" b="1" dirty="0">
                <a:solidFill>
                  <a:srgbClr val="0E101A"/>
                </a:solidFill>
                <a:effectLst/>
                <a:latin typeface="Calibri" panose="020F0502020204030204" pitchFamily="34" charset="0"/>
                <a:ea typeface="Times New Roman" panose="02020603050405020304" pitchFamily="18" charset="0"/>
              </a:rPr>
              <a:t>75%</a:t>
            </a:r>
            <a:r>
              <a:rPr lang="en-US" sz="1200" dirty="0">
                <a:solidFill>
                  <a:srgbClr val="0E101A"/>
                </a:solidFill>
                <a:effectLst/>
                <a:latin typeface="Calibri" panose="020F0502020204030204" pitchFamily="34" charset="0"/>
                <a:ea typeface="Times New Roman" panose="02020603050405020304" pitchFamily="18" charset="0"/>
              </a:rPr>
              <a:t>. Our goal is X%...</a:t>
            </a:r>
          </a:p>
          <a:p>
            <a:br>
              <a:rPr lang="en-US" sz="1200" b="1" dirty="0">
                <a:solidFill>
                  <a:srgbClr val="0E101A"/>
                </a:solidFill>
                <a:effectLst/>
                <a:latin typeface="Calibri" panose="020F0502020204030204" pitchFamily="34" charset="0"/>
              </a:rPr>
            </a:br>
            <a:r>
              <a:rPr lang="en-US" sz="1200" b="1" dirty="0">
                <a:solidFill>
                  <a:srgbClr val="0E101A"/>
                </a:solidFill>
                <a:effectLst/>
                <a:latin typeface="Calibri" panose="020F0502020204030204" pitchFamily="34" charset="0"/>
              </a:rPr>
              <a:t>Remember to…</a:t>
            </a:r>
          </a:p>
          <a:p>
            <a:r>
              <a:rPr lang="en-US" b="1" dirty="0"/>
              <a:t>1. Set an initial response rate goal:</a:t>
            </a:r>
          </a:p>
          <a:p>
            <a:pPr marL="628650" lvl="1" indent="-171450">
              <a:buFont typeface="Arial" panose="020B0604020202020204" pitchFamily="34" charset="0"/>
              <a:buChar char="•"/>
            </a:pPr>
            <a:r>
              <a:rPr lang="en-US" dirty="0"/>
              <a:t>Recommend a minimum of </a:t>
            </a:r>
            <a:r>
              <a:rPr lang="en-US" dirty="0">
                <a:highlight>
                  <a:srgbClr val="FFFF00"/>
                </a:highlight>
              </a:rPr>
              <a:t>X%</a:t>
            </a:r>
            <a:r>
              <a:rPr lang="en-US" dirty="0"/>
              <a:t> response rate with a push goal of </a:t>
            </a:r>
            <a:r>
              <a:rPr lang="en-US" dirty="0">
                <a:highlight>
                  <a:srgbClr val="FFFF00"/>
                </a:highlight>
              </a:rPr>
              <a:t>X%</a:t>
            </a:r>
          </a:p>
          <a:p>
            <a:pPr marL="628650" lvl="1" indent="-171450">
              <a:buFont typeface="Arial" panose="020B0604020202020204" pitchFamily="34" charset="0"/>
              <a:buChar char="•"/>
            </a:pPr>
            <a:r>
              <a:rPr lang="en-US" dirty="0"/>
              <a:t>Engage360 does see individual teams consistently achieve 100%!</a:t>
            </a:r>
          </a:p>
          <a:p>
            <a:endParaRPr lang="en-US" dirty="0"/>
          </a:p>
          <a:p>
            <a:r>
              <a:rPr lang="en-US" b="1" dirty="0"/>
              <a:t>2. Encourage maintenance of a high response rate goal:</a:t>
            </a:r>
          </a:p>
          <a:p>
            <a:pPr marL="628650" lvl="1" indent="-171450">
              <a:buFont typeface="Arial" panose="020B0604020202020204" pitchFamily="34" charset="0"/>
              <a:buChar char="•"/>
            </a:pPr>
            <a:r>
              <a:rPr lang="en-US" dirty="0"/>
              <a:t>Acknowledge your team’s great participation</a:t>
            </a:r>
          </a:p>
          <a:p>
            <a:endParaRPr lang="en-US" dirty="0"/>
          </a:p>
        </p:txBody>
      </p:sp>
      <p:sp>
        <p:nvSpPr>
          <p:cNvPr id="4" name="Slide Number Placeholder 3"/>
          <p:cNvSpPr>
            <a:spLocks noGrp="1"/>
          </p:cNvSpPr>
          <p:nvPr>
            <p:ph type="sldNum" sz="quarter" idx="5"/>
          </p:nvPr>
        </p:nvSpPr>
        <p:spPr/>
        <p:txBody>
          <a:bodyPr/>
          <a:lstStyle/>
          <a:p>
            <a:fld id="{B293CB34-AC5A-4339-9E25-0A4EAEC794D8}" type="slidenum">
              <a:rPr lang="en-US" smtClean="0"/>
              <a:pPr/>
              <a:t>5</a:t>
            </a:fld>
            <a:endParaRPr lang="en-US" dirty="0"/>
          </a:p>
        </p:txBody>
      </p:sp>
    </p:spTree>
    <p:extLst>
      <p:ext uri="{BB962C8B-B14F-4D97-AF65-F5344CB8AC3E}">
        <p14:creationId xmlns:p14="http://schemas.microsoft.com/office/powerpoint/2010/main" val="422893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0" dirty="0">
                <a:solidFill>
                  <a:srgbClr val="12355B"/>
                </a:solidFill>
                <a:effectLst/>
                <a:latin typeface="system-ui"/>
              </a:rPr>
              <a:t>Example Script for Managers of Managers to Broader Team (Department/Division):</a:t>
            </a:r>
            <a:br>
              <a:rPr lang="en-US" b="0" i="0" dirty="0">
                <a:solidFill>
                  <a:srgbClr val="12355B"/>
                </a:solidFill>
                <a:effectLst/>
                <a:latin typeface="system-ui"/>
              </a:rPr>
            </a:br>
            <a:r>
              <a:rPr lang="en-US" sz="1800" dirty="0">
                <a:solidFill>
                  <a:srgbClr val="0E101A"/>
                </a:solidFill>
                <a:effectLst/>
                <a:latin typeface="Calibri" panose="020F0502020204030204" pitchFamily="34" charset="0"/>
                <a:ea typeface="Times New Roman" panose="02020603050405020304" pitchFamily="18" charset="0"/>
              </a:rPr>
              <a:t>From a </a:t>
            </a:r>
            <a:r>
              <a:rPr lang="en-US" sz="1800" u="sng" dirty="0">
                <a:solidFill>
                  <a:srgbClr val="0E101A"/>
                </a:solidFill>
                <a:effectLst/>
                <a:latin typeface="Calibri" panose="020F0502020204030204" pitchFamily="34" charset="0"/>
                <a:ea typeface="Times New Roman" panose="02020603050405020304" pitchFamily="18" charset="0"/>
              </a:rPr>
              <a:t>Manager Index perspective</a:t>
            </a:r>
            <a:r>
              <a:rPr lang="en-US" sz="1800" dirty="0">
                <a:solidFill>
                  <a:srgbClr val="0E101A"/>
                </a:solidFill>
                <a:effectLst/>
                <a:latin typeface="Calibri" panose="020F0502020204030204" pitchFamily="34" charset="0"/>
                <a:ea typeface="Times New Roman" panose="02020603050405020304" pitchFamily="18" charset="0"/>
              </a:rPr>
              <a:t>, our management team continues to be in line the company average at </a:t>
            </a:r>
            <a:r>
              <a:rPr lang="en-US" sz="1800" b="1" dirty="0">
                <a:solidFill>
                  <a:srgbClr val="0E101A"/>
                </a:solidFill>
                <a:effectLst/>
                <a:latin typeface="Calibri" panose="020F0502020204030204" pitchFamily="34" charset="0"/>
                <a:ea typeface="Times New Roman" panose="02020603050405020304" pitchFamily="18" charset="0"/>
              </a:rPr>
              <a:t>0.00</a:t>
            </a:r>
            <a:r>
              <a:rPr lang="en-US" sz="1800" dirty="0">
                <a:solidFill>
                  <a:srgbClr val="0E101A"/>
                </a:solidFill>
                <a:effectLst/>
                <a:latin typeface="Calibri" panose="020F0502020204030204" pitchFamily="34" charset="0"/>
                <a:ea typeface="Times New Roman" panose="02020603050405020304" pitchFamily="18" charset="0"/>
              </a:rPr>
              <a:t>, with the overall company average being </a:t>
            </a:r>
            <a:r>
              <a:rPr lang="en-US" sz="1800" b="1" dirty="0">
                <a:solidFill>
                  <a:srgbClr val="0E101A"/>
                </a:solidFill>
                <a:effectLst/>
                <a:latin typeface="Calibri" panose="020F0502020204030204" pitchFamily="34" charset="0"/>
                <a:ea typeface="Times New Roman" panose="02020603050405020304" pitchFamily="18" charset="0"/>
              </a:rPr>
              <a:t>0.00</a:t>
            </a:r>
            <a:r>
              <a:rPr lang="en-US" sz="1800" dirty="0">
                <a:solidFill>
                  <a:srgbClr val="0E101A"/>
                </a:solidFill>
                <a:effectLst/>
                <a:latin typeface="Calibri" panose="020F0502020204030204" pitchFamily="34" charset="0"/>
                <a:ea typeface="Times New Roman" panose="02020603050405020304" pitchFamily="18" charset="0"/>
              </a:rPr>
              <a:t>. </a:t>
            </a:r>
          </a:p>
          <a:p>
            <a:pPr algn="l"/>
            <a:endParaRPr lang="en-US" sz="1800" dirty="0">
              <a:solidFill>
                <a:srgbClr val="0E101A"/>
              </a:solidFill>
              <a:effectLst/>
              <a:latin typeface="Calibri" panose="020F0502020204030204" pitchFamily="34" charset="0"/>
              <a:ea typeface="Times New Roman" panose="02020603050405020304" pitchFamily="18" charset="0"/>
            </a:endParaRPr>
          </a:p>
          <a:p>
            <a:pPr algn="l"/>
            <a:r>
              <a:rPr lang="en-US" sz="1800" dirty="0">
                <a:solidFill>
                  <a:srgbClr val="0E101A"/>
                </a:solidFill>
                <a:effectLst/>
                <a:latin typeface="Calibri" panose="020F0502020204030204" pitchFamily="34" charset="0"/>
                <a:ea typeface="Times New Roman" panose="02020603050405020304" pitchFamily="18" charset="0"/>
              </a:rPr>
              <a:t>From an </a:t>
            </a:r>
            <a:r>
              <a:rPr lang="en-US" sz="1800" u="sng" dirty="0">
                <a:solidFill>
                  <a:srgbClr val="0E101A"/>
                </a:solidFill>
                <a:effectLst/>
                <a:latin typeface="Calibri" panose="020F0502020204030204" pitchFamily="34" charset="0"/>
                <a:ea typeface="Times New Roman" panose="02020603050405020304" pitchFamily="18" charset="0"/>
              </a:rPr>
              <a:t>Organization Index perspective</a:t>
            </a:r>
            <a:r>
              <a:rPr lang="en-US" sz="1800" dirty="0">
                <a:solidFill>
                  <a:srgbClr val="0E101A"/>
                </a:solidFill>
                <a:effectLst/>
                <a:latin typeface="Calibri" panose="020F0502020204030204" pitchFamily="34" charset="0"/>
                <a:ea typeface="Times New Roman" panose="02020603050405020304" pitchFamily="18" charset="0"/>
              </a:rPr>
              <a:t>, our team's perception of the organization is aligned with that of our peers with an average of </a:t>
            </a:r>
            <a:r>
              <a:rPr lang="en-US" sz="1800" b="1" dirty="0">
                <a:solidFill>
                  <a:srgbClr val="404040"/>
                </a:solidFill>
                <a:effectLst/>
                <a:latin typeface="Calibri" panose="020F0502020204030204" pitchFamily="34" charset="0"/>
                <a:ea typeface="Times New Roman" panose="02020603050405020304" pitchFamily="18" charset="0"/>
              </a:rPr>
              <a:t>0.00</a:t>
            </a:r>
            <a:r>
              <a:rPr lang="en-US" sz="1800" b="1" dirty="0">
                <a:solidFill>
                  <a:srgbClr val="0E101A"/>
                </a:solidFill>
                <a:effectLst/>
                <a:latin typeface="Calibri" panose="020F0502020204030204" pitchFamily="34" charset="0"/>
                <a:ea typeface="Times New Roman" panose="02020603050405020304" pitchFamily="18" charset="0"/>
              </a:rPr>
              <a:t>.</a:t>
            </a:r>
            <a:endParaRPr lang="en-US" sz="1800" dirty="0">
              <a:solidFill>
                <a:srgbClr val="0E101A"/>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3CB34-AC5A-4339-9E25-0A4EAEC794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89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2355B"/>
                </a:solidFill>
                <a:effectLst/>
                <a:latin typeface="system-ui"/>
              </a:rPr>
              <a:t>Example Script for Managers of Managers to Broader Team (Department/Division):</a:t>
            </a:r>
            <a:br>
              <a:rPr lang="en-US" b="0" i="0" dirty="0">
                <a:solidFill>
                  <a:srgbClr val="12355B"/>
                </a:solidFill>
                <a:effectLst/>
                <a:latin typeface="system-ui"/>
              </a:rPr>
            </a:br>
            <a:r>
              <a:rPr lang="en-US" sz="1800" b="0" i="0" dirty="0">
                <a:solidFill>
                  <a:srgbClr val="12355B"/>
                </a:solidFill>
                <a:effectLst/>
                <a:latin typeface="system-ui"/>
              </a:rPr>
              <a:t>In comparing the last X days/months to the previous X days/months (last 90 days to the previous 90 days), we have slightly less participation. </a:t>
            </a:r>
          </a:p>
          <a:p>
            <a:pPr algn="l"/>
            <a:endParaRPr lang="en-US" sz="1800" dirty="0">
              <a:solidFill>
                <a:srgbClr val="0E101A"/>
              </a:solidFill>
              <a:effectLst/>
              <a:latin typeface="Calibri" panose="020F0502020204030204" pitchFamily="34" charset="0"/>
              <a:ea typeface="Times New Roman" panose="02020603050405020304" pitchFamily="18" charset="0"/>
            </a:endParaRPr>
          </a:p>
          <a:p>
            <a:pPr algn="l"/>
            <a:r>
              <a:rPr lang="en-US" sz="1800" dirty="0">
                <a:solidFill>
                  <a:srgbClr val="0E101A"/>
                </a:solidFill>
                <a:effectLst/>
                <a:latin typeface="Calibri" panose="020F0502020204030204" pitchFamily="34" charset="0"/>
                <a:ea typeface="Times New Roman" panose="02020603050405020304" pitchFamily="18" charset="0"/>
              </a:rPr>
              <a:t>From a </a:t>
            </a:r>
            <a:r>
              <a:rPr lang="en-US" sz="1800" u="sng" dirty="0">
                <a:solidFill>
                  <a:srgbClr val="0E101A"/>
                </a:solidFill>
                <a:effectLst/>
                <a:latin typeface="Calibri" panose="020F0502020204030204" pitchFamily="34" charset="0"/>
                <a:ea typeface="Times New Roman" panose="02020603050405020304" pitchFamily="18" charset="0"/>
              </a:rPr>
              <a:t>Manager Index perspective</a:t>
            </a:r>
            <a:r>
              <a:rPr lang="en-US" sz="1800" dirty="0">
                <a:solidFill>
                  <a:srgbClr val="0E101A"/>
                </a:solidFill>
                <a:effectLst/>
                <a:latin typeface="Calibri" panose="020F0502020204030204" pitchFamily="34" charset="0"/>
                <a:ea typeface="Times New Roman" panose="02020603050405020304" pitchFamily="18" charset="0"/>
              </a:rPr>
              <a:t>, our management team continues to be slightly above the company average at </a:t>
            </a:r>
            <a:r>
              <a:rPr lang="en-US" sz="1800" b="1" dirty="0">
                <a:solidFill>
                  <a:srgbClr val="0E101A"/>
                </a:solidFill>
                <a:effectLst/>
                <a:latin typeface="Calibri" panose="020F0502020204030204" pitchFamily="34" charset="0"/>
                <a:ea typeface="Times New Roman" panose="02020603050405020304" pitchFamily="18" charset="0"/>
              </a:rPr>
              <a:t>0.00</a:t>
            </a:r>
            <a:r>
              <a:rPr lang="en-US" sz="1800" dirty="0">
                <a:solidFill>
                  <a:srgbClr val="0E101A"/>
                </a:solidFill>
                <a:effectLst/>
                <a:latin typeface="Calibri" panose="020F0502020204030204" pitchFamily="34" charset="0"/>
                <a:ea typeface="Times New Roman" panose="02020603050405020304" pitchFamily="18" charset="0"/>
              </a:rPr>
              <a:t>, with the overall company average being </a:t>
            </a:r>
            <a:r>
              <a:rPr lang="en-US" sz="1800" b="1" dirty="0">
                <a:solidFill>
                  <a:srgbClr val="0E101A"/>
                </a:solidFill>
                <a:effectLst/>
                <a:latin typeface="Calibri" panose="020F0502020204030204" pitchFamily="34" charset="0"/>
                <a:ea typeface="Times New Roman" panose="02020603050405020304" pitchFamily="18" charset="0"/>
              </a:rPr>
              <a:t>0.00</a:t>
            </a:r>
            <a:r>
              <a:rPr lang="en-US" sz="1800" dirty="0">
                <a:solidFill>
                  <a:srgbClr val="0E101A"/>
                </a:solidFill>
                <a:effectLst/>
                <a:latin typeface="Calibri" panose="020F0502020204030204" pitchFamily="34" charset="0"/>
                <a:ea typeface="Times New Roman" panose="02020603050405020304" pitchFamily="18" charset="0"/>
              </a:rPr>
              <a:t>. </a:t>
            </a:r>
          </a:p>
          <a:p>
            <a:pPr algn="l"/>
            <a:endParaRPr lang="en-US" sz="1800" dirty="0">
              <a:solidFill>
                <a:srgbClr val="0E101A"/>
              </a:solidFill>
              <a:effectLst/>
              <a:latin typeface="Calibri" panose="020F0502020204030204" pitchFamily="34" charset="0"/>
              <a:ea typeface="Times New Roman" panose="02020603050405020304" pitchFamily="18" charset="0"/>
            </a:endParaRPr>
          </a:p>
          <a:p>
            <a:pPr algn="l"/>
            <a:r>
              <a:rPr lang="en-US" sz="1800" dirty="0">
                <a:solidFill>
                  <a:srgbClr val="0E101A"/>
                </a:solidFill>
                <a:effectLst/>
                <a:latin typeface="Calibri" panose="020F0502020204030204" pitchFamily="34" charset="0"/>
                <a:ea typeface="Times New Roman" panose="02020603050405020304" pitchFamily="18" charset="0"/>
              </a:rPr>
              <a:t>From an </a:t>
            </a:r>
            <a:r>
              <a:rPr lang="en-US" sz="1800" u="sng" dirty="0">
                <a:solidFill>
                  <a:srgbClr val="0E101A"/>
                </a:solidFill>
                <a:effectLst/>
                <a:latin typeface="Calibri" panose="020F0502020204030204" pitchFamily="34" charset="0"/>
                <a:ea typeface="Times New Roman" panose="02020603050405020304" pitchFamily="18" charset="0"/>
              </a:rPr>
              <a:t>Organization Index perspective</a:t>
            </a:r>
            <a:r>
              <a:rPr lang="en-US" sz="1800" dirty="0">
                <a:solidFill>
                  <a:srgbClr val="0E101A"/>
                </a:solidFill>
                <a:effectLst/>
                <a:latin typeface="Calibri" panose="020F0502020204030204" pitchFamily="34" charset="0"/>
                <a:ea typeface="Times New Roman" panose="02020603050405020304" pitchFamily="18" charset="0"/>
              </a:rPr>
              <a:t>, our team’s perception of the organization remains fairly consistent.</a:t>
            </a:r>
            <a:endParaRPr lang="en-US" sz="1800" dirty="0">
              <a:solidFill>
                <a:srgbClr val="0E101A"/>
              </a:solidFill>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3CB34-AC5A-4339-9E25-0A4EAEC794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92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2355B"/>
                </a:solidFill>
                <a:effectLst/>
                <a:latin typeface="system-ui"/>
              </a:rPr>
              <a:t>Example Script for Managers of Managers to Broader Team (Department/Division):</a:t>
            </a:r>
            <a:br>
              <a:rPr lang="en-US" b="0" i="0" dirty="0">
                <a:solidFill>
                  <a:srgbClr val="12355B"/>
                </a:solidFill>
                <a:effectLst/>
                <a:latin typeface="system-ui"/>
              </a:rPr>
            </a:br>
            <a:r>
              <a:rPr lang="en-US" sz="1200" dirty="0">
                <a:solidFill>
                  <a:srgbClr val="0E101A"/>
                </a:solidFill>
                <a:effectLst/>
                <a:latin typeface="Calibri" panose="020F0502020204030204" pitchFamily="34" charset="0"/>
                <a:ea typeface="Times New Roman" panose="02020603050405020304" pitchFamily="18" charset="0"/>
              </a:rPr>
              <a:t>From a </a:t>
            </a:r>
            <a:r>
              <a:rPr lang="en-US" sz="1200" u="sng" dirty="0">
                <a:solidFill>
                  <a:srgbClr val="0E101A"/>
                </a:solidFill>
                <a:effectLst/>
                <a:latin typeface="Calibri" panose="020F0502020204030204" pitchFamily="34" charset="0"/>
                <a:ea typeface="Times New Roman" panose="02020603050405020304" pitchFamily="18" charset="0"/>
              </a:rPr>
              <a:t>Manager Index perspective</a:t>
            </a:r>
            <a:r>
              <a:rPr lang="en-US" sz="1200" dirty="0">
                <a:solidFill>
                  <a:srgbClr val="0E101A"/>
                </a:solidFill>
                <a:effectLst/>
                <a:latin typeface="Calibri" panose="020F0502020204030204" pitchFamily="34" charset="0"/>
                <a:ea typeface="Times New Roman" panose="02020603050405020304" pitchFamily="18" charset="0"/>
              </a:rPr>
              <a:t>, across the </a:t>
            </a:r>
            <a:r>
              <a:rPr lang="en-US" sz="1200" dirty="0">
                <a:solidFill>
                  <a:srgbClr val="404040"/>
                </a:solidFill>
                <a:effectLst/>
                <a:latin typeface="Calibri" panose="020F0502020204030204" pitchFamily="34" charset="0"/>
                <a:ea typeface="Times New Roman" panose="02020603050405020304" pitchFamily="18" charset="0"/>
              </a:rPr>
              <a:t>6</a:t>
            </a:r>
            <a:r>
              <a:rPr lang="en-US" sz="1200" dirty="0">
                <a:solidFill>
                  <a:srgbClr val="0E101A"/>
                </a:solidFill>
                <a:effectLst/>
                <a:latin typeface="Calibri" panose="020F0502020204030204" pitchFamily="34" charset="0"/>
                <a:ea typeface="Times New Roman" panose="02020603050405020304" pitchFamily="18" charset="0"/>
              </a:rPr>
              <a:t> main question categories, </a:t>
            </a:r>
            <a:r>
              <a:rPr lang="en-US" sz="1200" u="sng" dirty="0">
                <a:solidFill>
                  <a:srgbClr val="0E101A"/>
                </a:solidFill>
                <a:effectLst/>
                <a:latin typeface="Calibri" panose="020F0502020204030204" pitchFamily="34" charset="0"/>
                <a:ea typeface="Times New Roman" panose="02020603050405020304" pitchFamily="18" charset="0"/>
              </a:rPr>
              <a:t>our management team</a:t>
            </a:r>
            <a:r>
              <a:rPr lang="en-US" sz="1200" u="none" dirty="0">
                <a:solidFill>
                  <a:srgbClr val="0E101A"/>
                </a:solidFill>
                <a:effectLst/>
                <a:latin typeface="Calibri" panose="020F0502020204030204" pitchFamily="34" charset="0"/>
                <a:ea typeface="Times New Roman" panose="02020603050405020304" pitchFamily="18" charset="0"/>
              </a:rPr>
              <a:t> </a:t>
            </a:r>
            <a:r>
              <a:rPr lang="en-US" sz="1200" dirty="0">
                <a:solidFill>
                  <a:srgbClr val="0E101A"/>
                </a:solidFill>
                <a:effectLst/>
                <a:latin typeface="Calibri" panose="020F0502020204030204" pitchFamily="34" charset="0"/>
                <a:ea typeface="Times New Roman" panose="02020603050405020304" pitchFamily="18" charset="0"/>
              </a:rPr>
              <a:t>is at or above the benchmark on </a:t>
            </a:r>
            <a:r>
              <a:rPr lang="en-US" sz="1200" b="1" dirty="0">
                <a:solidFill>
                  <a:srgbClr val="404040"/>
                </a:solidFill>
                <a:effectLst/>
                <a:latin typeface="Calibri" panose="020F0502020204030204" pitchFamily="34" charset="0"/>
                <a:ea typeface="Times New Roman" panose="02020603050405020304" pitchFamily="18" charset="0"/>
              </a:rPr>
              <a:t>X</a:t>
            </a:r>
            <a:r>
              <a:rPr lang="en-US" sz="1200" dirty="0">
                <a:solidFill>
                  <a:srgbClr val="0E101A"/>
                </a:solidFill>
                <a:effectLst/>
                <a:latin typeface="Calibri" panose="020F0502020204030204" pitchFamily="34" charset="0"/>
                <a:ea typeface="Times New Roman" panose="02020603050405020304" pitchFamily="18" charset="0"/>
              </a:rPr>
              <a:t> of </a:t>
            </a:r>
            <a:r>
              <a:rPr lang="en-US" sz="1200" dirty="0">
                <a:solidFill>
                  <a:srgbClr val="404040"/>
                </a:solidFill>
                <a:effectLst/>
                <a:latin typeface="Calibri" panose="020F0502020204030204" pitchFamily="34" charset="0"/>
                <a:ea typeface="Times New Roman" panose="02020603050405020304" pitchFamily="18" charset="0"/>
              </a:rPr>
              <a:t>6</a:t>
            </a:r>
            <a:r>
              <a:rPr lang="en-US" sz="1200" dirty="0">
                <a:solidFill>
                  <a:srgbClr val="0E101A"/>
                </a:solidFill>
                <a:effectLst/>
                <a:latin typeface="Calibri" panose="020F0502020204030204" pitchFamily="34" charset="0"/>
                <a:ea typeface="Times New Roman" panose="02020603050405020304" pitchFamily="18" charset="0"/>
              </a:rPr>
              <a:t>. </a:t>
            </a:r>
          </a:p>
          <a:p>
            <a:pPr algn="l"/>
            <a:endParaRPr lang="en-US" b="1" i="0" dirty="0">
              <a:solidFill>
                <a:srgbClr val="12355B"/>
              </a:solidFill>
              <a:effectLst/>
              <a:latin typeface="system-ui"/>
            </a:endParaRPr>
          </a:p>
          <a:p>
            <a:pPr algn="l"/>
            <a:r>
              <a:rPr lang="en-US" b="0" i="0" dirty="0">
                <a:solidFill>
                  <a:srgbClr val="12355B"/>
                </a:solidFill>
                <a:effectLst/>
                <a:latin typeface="system-ui"/>
              </a:rPr>
              <a:t>Our management team will keep focusing on these categories while thinking about how I can improve in these other areas. I am always happy to listen and discuss any feedback you wish to share with me. Our team is my priority and it’s important to me that I continue to improve as a leader and develop our management team to better support you and together achieve greater organizational success. </a:t>
            </a:r>
            <a:br>
              <a:rPr lang="en-US" b="0" i="0" dirty="0">
                <a:solidFill>
                  <a:srgbClr val="12355B"/>
                </a:solidFill>
                <a:effectLst/>
                <a:latin typeface="system-ui"/>
              </a:rPr>
            </a:br>
            <a:br>
              <a:rPr lang="en-US" b="0" i="0" dirty="0">
                <a:solidFill>
                  <a:srgbClr val="12355B"/>
                </a:solidFill>
                <a:effectLst/>
                <a:latin typeface="system-ui"/>
              </a:rPr>
            </a:br>
            <a:r>
              <a:rPr lang="en-US" b="0" i="0" dirty="0">
                <a:solidFill>
                  <a:srgbClr val="12355B"/>
                </a:solidFill>
                <a:effectLst/>
                <a:latin typeface="system-ui"/>
              </a:rPr>
              <a:t>We know you all create value for our customers, and we want to know how we as a management team can continue to support and develop you all, so you can support and grow our client base, while remaining happy working at [insert company name].</a:t>
            </a:r>
            <a:endParaRPr lang="en-US" dirty="0"/>
          </a:p>
        </p:txBody>
      </p:sp>
      <p:sp>
        <p:nvSpPr>
          <p:cNvPr id="4" name="Slide Number Placeholder 3"/>
          <p:cNvSpPr>
            <a:spLocks noGrp="1"/>
          </p:cNvSpPr>
          <p:nvPr>
            <p:ph type="sldNum" sz="quarter" idx="5"/>
          </p:nvPr>
        </p:nvSpPr>
        <p:spPr/>
        <p:txBody>
          <a:bodyPr/>
          <a:lstStyle/>
          <a:p>
            <a:fld id="{B293CB34-AC5A-4339-9E25-0A4EAEC794D8}" type="slidenum">
              <a:rPr lang="en-US" smtClean="0"/>
              <a:pPr/>
              <a:t>8</a:t>
            </a:fld>
            <a:endParaRPr lang="en-US" dirty="0"/>
          </a:p>
        </p:txBody>
      </p:sp>
    </p:spTree>
    <p:extLst>
      <p:ext uri="{BB962C8B-B14F-4D97-AF65-F5344CB8AC3E}">
        <p14:creationId xmlns:p14="http://schemas.microsoft.com/office/powerpoint/2010/main" val="38163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2355B"/>
                </a:solidFill>
                <a:effectLst/>
                <a:latin typeface="system-ui"/>
              </a:rPr>
              <a:t>Example Script for Managers of Managers to Broader Team (Department/Division):</a:t>
            </a:r>
            <a:br>
              <a:rPr lang="en-US" b="0" i="0" dirty="0">
                <a:solidFill>
                  <a:srgbClr val="12355B"/>
                </a:solidFill>
                <a:effectLst/>
                <a:latin typeface="system-ui"/>
              </a:rPr>
            </a:br>
            <a:r>
              <a:rPr lang="en-US" sz="1200" dirty="0">
                <a:solidFill>
                  <a:srgbClr val="0E101A"/>
                </a:solidFill>
                <a:effectLst/>
                <a:latin typeface="Calibri" panose="020F0502020204030204" pitchFamily="34" charset="0"/>
                <a:ea typeface="Times New Roman" panose="02020603050405020304" pitchFamily="18" charset="0"/>
              </a:rPr>
              <a:t>From an </a:t>
            </a:r>
            <a:r>
              <a:rPr lang="en-US" sz="1200" u="sng" dirty="0">
                <a:solidFill>
                  <a:srgbClr val="0E101A"/>
                </a:solidFill>
                <a:effectLst/>
                <a:latin typeface="Calibri" panose="020F0502020204030204" pitchFamily="34" charset="0"/>
                <a:ea typeface="Times New Roman" panose="02020603050405020304" pitchFamily="18" charset="0"/>
              </a:rPr>
              <a:t>Organization Index perspective</a:t>
            </a:r>
            <a:r>
              <a:rPr lang="en-US" sz="1200" dirty="0">
                <a:solidFill>
                  <a:srgbClr val="0E101A"/>
                </a:solidFill>
                <a:effectLst/>
                <a:latin typeface="Calibri" panose="020F0502020204030204" pitchFamily="34" charset="0"/>
                <a:ea typeface="Times New Roman" panose="02020603050405020304" pitchFamily="18" charset="0"/>
              </a:rPr>
              <a:t>, across the </a:t>
            </a:r>
            <a:r>
              <a:rPr lang="en-US" sz="1200" dirty="0">
                <a:solidFill>
                  <a:srgbClr val="404040"/>
                </a:solidFill>
                <a:effectLst/>
                <a:latin typeface="Calibri" panose="020F0502020204030204" pitchFamily="34" charset="0"/>
                <a:ea typeface="Times New Roman" panose="02020603050405020304" pitchFamily="18" charset="0"/>
              </a:rPr>
              <a:t>6</a:t>
            </a:r>
            <a:r>
              <a:rPr lang="en-US" sz="1200" dirty="0">
                <a:solidFill>
                  <a:srgbClr val="0E101A"/>
                </a:solidFill>
                <a:effectLst/>
                <a:latin typeface="Calibri" panose="020F0502020204030204" pitchFamily="34" charset="0"/>
                <a:ea typeface="Times New Roman" panose="02020603050405020304" pitchFamily="18" charset="0"/>
              </a:rPr>
              <a:t> main question categories, our </a:t>
            </a:r>
            <a:r>
              <a:rPr lang="en-US" sz="1800" dirty="0">
                <a:solidFill>
                  <a:srgbClr val="0E101A"/>
                </a:solidFill>
                <a:effectLst/>
                <a:latin typeface="Calibri" panose="020F0502020204030204" pitchFamily="34" charset="0"/>
                <a:ea typeface="Times New Roman" panose="02020603050405020304" pitchFamily="18" charset="0"/>
              </a:rPr>
              <a:t>team’s perception of the organization </a:t>
            </a:r>
            <a:r>
              <a:rPr lang="en-US" sz="1200" dirty="0">
                <a:solidFill>
                  <a:srgbClr val="0E101A"/>
                </a:solidFill>
                <a:effectLst/>
                <a:latin typeface="Calibri" panose="020F0502020204030204" pitchFamily="34" charset="0"/>
                <a:ea typeface="Times New Roman" panose="02020603050405020304" pitchFamily="18" charset="0"/>
              </a:rPr>
              <a:t>is at or above the benchmark on </a:t>
            </a:r>
            <a:r>
              <a:rPr lang="en-US" sz="1200" b="1" dirty="0">
                <a:solidFill>
                  <a:srgbClr val="404040"/>
                </a:solidFill>
                <a:effectLst/>
                <a:latin typeface="Calibri" panose="020F0502020204030204" pitchFamily="34" charset="0"/>
                <a:ea typeface="Times New Roman" panose="02020603050405020304" pitchFamily="18" charset="0"/>
              </a:rPr>
              <a:t>X</a:t>
            </a:r>
            <a:r>
              <a:rPr lang="en-US" sz="1200" dirty="0">
                <a:solidFill>
                  <a:srgbClr val="0E101A"/>
                </a:solidFill>
                <a:effectLst/>
                <a:latin typeface="Calibri" panose="020F0502020204030204" pitchFamily="34" charset="0"/>
                <a:ea typeface="Times New Roman" panose="02020603050405020304" pitchFamily="18" charset="0"/>
              </a:rPr>
              <a:t> of </a:t>
            </a:r>
            <a:r>
              <a:rPr lang="en-US" sz="1200" dirty="0">
                <a:solidFill>
                  <a:srgbClr val="404040"/>
                </a:solidFill>
                <a:effectLst/>
                <a:latin typeface="Calibri" panose="020F0502020204030204" pitchFamily="34" charset="0"/>
                <a:ea typeface="Times New Roman" panose="02020603050405020304" pitchFamily="18" charset="0"/>
              </a:rPr>
              <a:t>6</a:t>
            </a:r>
            <a:r>
              <a:rPr lang="en-US" sz="1200" dirty="0">
                <a:solidFill>
                  <a:srgbClr val="0E101A"/>
                </a:solidFill>
                <a:effectLst/>
                <a:latin typeface="Calibri" panose="020F0502020204030204" pitchFamily="34" charset="0"/>
                <a:ea typeface="Times New Roman" panose="02020603050405020304" pitchFamily="18" charset="0"/>
              </a:rPr>
              <a:t>. </a:t>
            </a:r>
          </a:p>
          <a:p>
            <a:pPr algn="l"/>
            <a:endParaRPr lang="en-US" sz="1200" dirty="0">
              <a:solidFill>
                <a:srgbClr val="0E101A"/>
              </a:solidFill>
              <a:effectLst/>
              <a:latin typeface="Calibri" panose="020F0502020204030204" pitchFamily="34" charset="0"/>
              <a:ea typeface="Times New Roman" panose="02020603050405020304" pitchFamily="18" charset="0"/>
            </a:endParaRPr>
          </a:p>
          <a:p>
            <a:endParaRPr lang="en-US" dirty="0"/>
          </a:p>
          <a:p>
            <a:pPr algn="l"/>
            <a:r>
              <a:rPr lang="en-US" b="1" i="0" dirty="0">
                <a:solidFill>
                  <a:srgbClr val="12355B"/>
                </a:solidFill>
                <a:effectLst/>
                <a:latin typeface="system-ui"/>
              </a:rPr>
              <a:t>Example Script for Manager to Direct Reports:</a:t>
            </a:r>
            <a:br>
              <a:rPr lang="en-US" b="0" i="0" dirty="0">
                <a:solidFill>
                  <a:srgbClr val="12355B"/>
                </a:solidFill>
                <a:effectLst/>
                <a:latin typeface="system-ui"/>
              </a:rPr>
            </a:br>
            <a:r>
              <a:rPr lang="en-US" sz="1000" dirty="0">
                <a:solidFill>
                  <a:srgbClr val="0E101A"/>
                </a:solidFill>
                <a:effectLst/>
                <a:latin typeface="Calibri" panose="020F0502020204030204" pitchFamily="34" charset="0"/>
                <a:ea typeface="Times New Roman" panose="02020603050405020304" pitchFamily="18" charset="0"/>
              </a:rPr>
              <a:t>From an </a:t>
            </a:r>
            <a:r>
              <a:rPr lang="en-US" sz="1000" u="sng" dirty="0">
                <a:solidFill>
                  <a:srgbClr val="0E101A"/>
                </a:solidFill>
                <a:effectLst/>
                <a:latin typeface="Calibri" panose="020F0502020204030204" pitchFamily="34" charset="0"/>
                <a:ea typeface="Times New Roman" panose="02020603050405020304" pitchFamily="18" charset="0"/>
              </a:rPr>
              <a:t>Organization Index perspective</a:t>
            </a:r>
            <a:r>
              <a:rPr lang="en-US" sz="1000" dirty="0">
                <a:solidFill>
                  <a:srgbClr val="0E101A"/>
                </a:solidFill>
                <a:effectLst/>
                <a:latin typeface="Calibri" panose="020F0502020204030204" pitchFamily="34" charset="0"/>
                <a:ea typeface="Times New Roman" panose="02020603050405020304" pitchFamily="18" charset="0"/>
              </a:rPr>
              <a:t>, across the </a:t>
            </a:r>
            <a:r>
              <a:rPr lang="en-US" sz="1000" dirty="0">
                <a:solidFill>
                  <a:srgbClr val="404040"/>
                </a:solidFill>
                <a:effectLst/>
                <a:latin typeface="Calibri" panose="020F0502020204030204" pitchFamily="34" charset="0"/>
                <a:ea typeface="Times New Roman" panose="02020603050405020304" pitchFamily="18" charset="0"/>
              </a:rPr>
              <a:t>6</a:t>
            </a:r>
            <a:r>
              <a:rPr lang="en-US" sz="1000" dirty="0">
                <a:solidFill>
                  <a:srgbClr val="0E101A"/>
                </a:solidFill>
                <a:effectLst/>
                <a:latin typeface="Calibri" panose="020F0502020204030204" pitchFamily="34" charset="0"/>
                <a:ea typeface="Times New Roman" panose="02020603050405020304" pitchFamily="18" charset="0"/>
              </a:rPr>
              <a:t> main question categories, our </a:t>
            </a:r>
            <a:r>
              <a:rPr lang="en-US" sz="1200" dirty="0">
                <a:solidFill>
                  <a:srgbClr val="0E101A"/>
                </a:solidFill>
                <a:effectLst/>
                <a:latin typeface="Calibri" panose="020F0502020204030204" pitchFamily="34" charset="0"/>
                <a:ea typeface="Times New Roman" panose="02020603050405020304" pitchFamily="18" charset="0"/>
              </a:rPr>
              <a:t>team’s perception of the organization </a:t>
            </a:r>
            <a:r>
              <a:rPr lang="en-US" sz="1000" dirty="0">
                <a:solidFill>
                  <a:srgbClr val="0E101A"/>
                </a:solidFill>
                <a:effectLst/>
                <a:latin typeface="Calibri" panose="020F0502020204030204" pitchFamily="34" charset="0"/>
                <a:ea typeface="Times New Roman" panose="02020603050405020304" pitchFamily="18" charset="0"/>
              </a:rPr>
              <a:t>is at or above the benchmark on </a:t>
            </a:r>
            <a:r>
              <a:rPr lang="en-US" sz="1000" b="1" dirty="0">
                <a:solidFill>
                  <a:srgbClr val="404040"/>
                </a:solidFill>
                <a:effectLst/>
                <a:latin typeface="Calibri" panose="020F0502020204030204" pitchFamily="34" charset="0"/>
                <a:ea typeface="Times New Roman" panose="02020603050405020304" pitchFamily="18" charset="0"/>
              </a:rPr>
              <a:t>X</a:t>
            </a:r>
            <a:r>
              <a:rPr lang="en-US" sz="1000" dirty="0">
                <a:solidFill>
                  <a:srgbClr val="0E101A"/>
                </a:solidFill>
                <a:effectLst/>
                <a:latin typeface="Calibri" panose="020F0502020204030204" pitchFamily="34" charset="0"/>
                <a:ea typeface="Times New Roman" panose="02020603050405020304" pitchFamily="18" charset="0"/>
              </a:rPr>
              <a:t> of </a:t>
            </a:r>
            <a:r>
              <a:rPr lang="en-US" sz="1000" dirty="0">
                <a:solidFill>
                  <a:srgbClr val="404040"/>
                </a:solidFill>
                <a:effectLst/>
                <a:latin typeface="Calibri" panose="020F0502020204030204" pitchFamily="34" charset="0"/>
                <a:ea typeface="Times New Roman" panose="02020603050405020304" pitchFamily="18" charset="0"/>
              </a:rPr>
              <a:t>6</a:t>
            </a:r>
            <a:r>
              <a:rPr lang="en-US" sz="1000" dirty="0">
                <a:solidFill>
                  <a:srgbClr val="0E101A"/>
                </a:solidFill>
                <a:effectLst/>
                <a:latin typeface="Calibri" panose="020F0502020204030204" pitchFamily="34" charset="0"/>
                <a:ea typeface="Times New Roman" panose="02020603050405020304" pitchFamily="18" charset="0"/>
              </a:rPr>
              <a:t>. </a:t>
            </a:r>
          </a:p>
          <a:p>
            <a:pPr algn="l"/>
            <a:endParaRPr lang="en-US" b="1" i="0" dirty="0">
              <a:solidFill>
                <a:srgbClr val="12355B"/>
              </a:solidFill>
              <a:effectLst/>
              <a:latin typeface="system-ui"/>
            </a:endParaRPr>
          </a:p>
          <a:p>
            <a:pPr algn="l"/>
            <a:r>
              <a:rPr lang="en-US" b="0" i="0" dirty="0">
                <a:solidFill>
                  <a:srgbClr val="12355B"/>
                </a:solidFill>
                <a:effectLst/>
                <a:latin typeface="system-ui"/>
              </a:rPr>
              <a:t>I will keep focus on these categories within leadership meetings to work towards improvements. I am always happy to listen and discuss any feedback you wish to share with me. </a:t>
            </a:r>
            <a:r>
              <a:rPr lang="en-US" b="1" i="0" dirty="0">
                <a:solidFill>
                  <a:srgbClr val="12355B"/>
                </a:solidFill>
                <a:effectLst/>
                <a:latin typeface="system-ui"/>
              </a:rPr>
              <a:t>What would you like me to share with the executive leadership team?</a:t>
            </a:r>
            <a:endParaRPr lang="en-US" b="1" dirty="0"/>
          </a:p>
        </p:txBody>
      </p:sp>
      <p:sp>
        <p:nvSpPr>
          <p:cNvPr id="4" name="Slide Number Placeholder 3"/>
          <p:cNvSpPr>
            <a:spLocks noGrp="1"/>
          </p:cNvSpPr>
          <p:nvPr>
            <p:ph type="sldNum" sz="quarter" idx="5"/>
          </p:nvPr>
        </p:nvSpPr>
        <p:spPr/>
        <p:txBody>
          <a:bodyPr/>
          <a:lstStyle/>
          <a:p>
            <a:fld id="{B293CB34-AC5A-4339-9E25-0A4EAEC794D8}" type="slidenum">
              <a:rPr lang="en-US" smtClean="0"/>
              <a:pPr/>
              <a:t>9</a:t>
            </a:fld>
            <a:endParaRPr lang="en-US" dirty="0"/>
          </a:p>
        </p:txBody>
      </p:sp>
    </p:spTree>
    <p:extLst>
      <p:ext uri="{BB962C8B-B14F-4D97-AF65-F5344CB8AC3E}">
        <p14:creationId xmlns:p14="http://schemas.microsoft.com/office/powerpoint/2010/main" val="4134876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Presentation Title</a:t>
            </a:r>
          </a:p>
        </p:txBody>
      </p:sp>
      <p:sp>
        <p:nvSpPr>
          <p:cNvPr id="9" name="Text Placeholder 8"/>
          <p:cNvSpPr>
            <a:spLocks noGrp="1"/>
          </p:cNvSpPr>
          <p:nvPr>
            <p:ph type="body" sz="quarter" idx="10" hasCustomPrompt="1"/>
          </p:nvPr>
        </p:nvSpPr>
        <p:spPr>
          <a:xfrm>
            <a:off x="3149600" y="3200400"/>
            <a:ext cx="6807200" cy="1219200"/>
          </a:xfrm>
        </p:spPr>
        <p:txBody>
          <a:bodyPr>
            <a:noAutofit/>
          </a:bodyPr>
          <a:lstStyle>
            <a:lvl1pPr>
              <a:spcBef>
                <a:spcPts val="0"/>
              </a:spcBef>
              <a:buNone/>
              <a:tabLst>
                <a:tab pos="1200150" algn="l"/>
              </a:tabLst>
              <a:defRPr sz="1400" baseline="0">
                <a:solidFill>
                  <a:srgbClr val="606060"/>
                </a:solidFill>
              </a:defRPr>
            </a:lvl1pPr>
          </a:lstStyle>
          <a:p>
            <a:pPr lvl="0"/>
            <a:r>
              <a:rPr lang="en-US" dirty="0"/>
              <a:t>John Smith, Sales Executive</a:t>
            </a:r>
          </a:p>
        </p:txBody>
      </p:sp>
      <p:sp>
        <p:nvSpPr>
          <p:cNvPr id="7" name="TextBox 6"/>
          <p:cNvSpPr txBox="1"/>
          <p:nvPr userDrawn="1"/>
        </p:nvSpPr>
        <p:spPr>
          <a:xfrm>
            <a:off x="1524000" y="3200401"/>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Presented By  |</a:t>
            </a:r>
          </a:p>
        </p:txBody>
      </p:sp>
      <p:sp>
        <p:nvSpPr>
          <p:cNvPr id="8" name="Text Placeholder 8"/>
          <p:cNvSpPr>
            <a:spLocks noGrp="1"/>
          </p:cNvSpPr>
          <p:nvPr>
            <p:ph type="body" sz="quarter" idx="11" hasCustomPrompt="1"/>
          </p:nvPr>
        </p:nvSpPr>
        <p:spPr>
          <a:xfrm>
            <a:off x="1524000" y="2590800"/>
            <a:ext cx="6807200" cy="304800"/>
          </a:xfrm>
        </p:spPr>
        <p:txBody>
          <a:bodyPr>
            <a:noAutofit/>
          </a:bodyPr>
          <a:lstStyle>
            <a:lvl1pPr>
              <a:spcBef>
                <a:spcPts val="0"/>
              </a:spcBef>
              <a:buNone/>
              <a:tabLst>
                <a:tab pos="1200150" algn="l"/>
              </a:tabLst>
              <a:defRPr sz="1400" baseline="0">
                <a:solidFill>
                  <a:srgbClr val="606060"/>
                </a:solidFill>
              </a:defRPr>
            </a:lvl1pPr>
          </a:lstStyle>
          <a:p>
            <a:pPr lvl="0"/>
            <a:r>
              <a:rPr lang="en-US" dirty="0"/>
              <a:t>January 1, 2016</a:t>
            </a:r>
          </a:p>
        </p:txBody>
      </p:sp>
    </p:spTree>
    <p:extLst>
      <p:ext uri="{BB962C8B-B14F-4D97-AF65-F5344CB8AC3E}">
        <p14:creationId xmlns:p14="http://schemas.microsoft.com/office/powerpoint/2010/main" val="234039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Section Title</a:t>
            </a:r>
          </a:p>
        </p:txBody>
      </p:sp>
    </p:spTree>
    <p:extLst>
      <p:ext uri="{BB962C8B-B14F-4D97-AF65-F5344CB8AC3E}">
        <p14:creationId xmlns:p14="http://schemas.microsoft.com/office/powerpoint/2010/main" val="172726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hasCustomPrompt="1"/>
          </p:nvPr>
        </p:nvSpPr>
        <p:spPr>
          <a:xfrm>
            <a:off x="6096000" y="3352802"/>
            <a:ext cx="4470400" cy="380999"/>
          </a:xfrm>
        </p:spPr>
        <p:txBody>
          <a:bodyPr>
            <a:noAutofit/>
          </a:bodyPr>
          <a:lstStyle>
            <a:lvl1pPr>
              <a:spcBef>
                <a:spcPts val="1200"/>
              </a:spcBef>
              <a:buNone/>
              <a:defRPr lang="en-US" sz="2400" cap="all" baseline="0" dirty="0" smtClean="0">
                <a:solidFill>
                  <a:schemeClr val="accent6"/>
                </a:solidFill>
                <a:latin typeface="Franklin Gothic Medium Cond" pitchFamily="34" charset="0"/>
              </a:defRPr>
            </a:lvl1pPr>
            <a:lvl2pPr marL="174625" indent="-174625">
              <a:buSzPct val="80000"/>
              <a:buFont typeface="Arial" pitchFamily="34" charset="0"/>
              <a:buChar char="•"/>
              <a:defRPr sz="2000">
                <a:solidFill>
                  <a:schemeClr val="tx1">
                    <a:lumMod val="65000"/>
                    <a:lumOff val="35000"/>
                  </a:schemeClr>
                </a:solidFill>
              </a:defRPr>
            </a:lvl2pPr>
            <a:lvl3pPr marL="341313" indent="-166688">
              <a:lnSpc>
                <a:spcPct val="100000"/>
              </a:lnSpc>
              <a:spcBef>
                <a:spcPts val="0"/>
              </a:spcBef>
              <a:buFont typeface="Calibri" pitchFamily="34" charset="0"/>
              <a:buChar char="-"/>
              <a:defRPr sz="1600">
                <a:solidFill>
                  <a:schemeClr val="bg1">
                    <a:lumMod val="50000"/>
                  </a:schemeClr>
                </a:solidFill>
              </a:defRPr>
            </a:lvl3pPr>
            <a:lvl4pPr marL="461963" indent="-120650">
              <a:lnSpc>
                <a:spcPct val="100000"/>
              </a:lnSpc>
              <a:spcBef>
                <a:spcPts val="0"/>
              </a:spcBef>
              <a:buSzPct val="50000"/>
              <a:buFont typeface="Courier New" pitchFamily="49" charset="0"/>
              <a:buChar char="o"/>
              <a:defRPr sz="1400">
                <a:solidFill>
                  <a:schemeClr val="tx1">
                    <a:lumMod val="65000"/>
                    <a:lumOff val="35000"/>
                  </a:schemeClr>
                </a:solidFill>
              </a:defRPr>
            </a:lvl4pPr>
            <a:lvl5pPr>
              <a:defRPr sz="1800">
                <a:solidFill>
                  <a:schemeClr val="tx1">
                    <a:lumMod val="65000"/>
                    <a:lumOff val="35000"/>
                  </a:schemeClr>
                </a:solidFill>
              </a:defRPr>
            </a:lvl5pPr>
          </a:lstStyle>
          <a:p>
            <a:r>
              <a:rPr lang="en-US" sz="2400" spc="100" dirty="0">
                <a:solidFill>
                  <a:schemeClr val="tx1">
                    <a:lumMod val="65000"/>
                    <a:lumOff val="35000"/>
                  </a:schemeClr>
                </a:solidFill>
                <a:latin typeface="Franklin Gothic Medium Cond" pitchFamily="34" charset="0"/>
                <a:ea typeface="+mj-ea"/>
                <a:cs typeface="+mj-cs"/>
              </a:rPr>
              <a:t>FIRST LAST</a:t>
            </a:r>
          </a:p>
        </p:txBody>
      </p:sp>
      <p:sp>
        <p:nvSpPr>
          <p:cNvPr id="8" name="Picture Placeholder 7"/>
          <p:cNvSpPr>
            <a:spLocks noGrp="1"/>
          </p:cNvSpPr>
          <p:nvPr>
            <p:ph type="pic" sz="quarter" idx="11"/>
          </p:nvPr>
        </p:nvSpPr>
        <p:spPr>
          <a:xfrm>
            <a:off x="2133600" y="2057400"/>
            <a:ext cx="3657600" cy="2743200"/>
          </a:xfrm>
        </p:spPr>
        <p:txBody>
          <a:bodyPr/>
          <a:lstStyle/>
          <a:p>
            <a:endParaRPr lang="en-US" dirty="0"/>
          </a:p>
        </p:txBody>
      </p:sp>
      <p:sp>
        <p:nvSpPr>
          <p:cNvPr id="10" name="Text Placeholder 9"/>
          <p:cNvSpPr>
            <a:spLocks noGrp="1"/>
          </p:cNvSpPr>
          <p:nvPr>
            <p:ph type="body" sz="quarter" idx="12" hasCustomPrompt="1"/>
          </p:nvPr>
        </p:nvSpPr>
        <p:spPr>
          <a:xfrm>
            <a:off x="6096000" y="3733800"/>
            <a:ext cx="4470400" cy="304800"/>
          </a:xfrm>
        </p:spPr>
        <p:txBody>
          <a:bodyPr/>
          <a:lstStyle>
            <a:lvl1pPr>
              <a:lnSpc>
                <a:spcPts val="1600"/>
              </a:lnSpc>
              <a:buNone/>
              <a:defRPr lang="en-US" sz="1200" b="0" smtClean="0">
                <a:solidFill>
                  <a:schemeClr val="accent6"/>
                </a:solidFill>
                <a:latin typeface="Franklin Gothic Book" pitchFamily="34" charset="0"/>
              </a:defRPr>
            </a:lvl1pPr>
          </a:lstStyle>
          <a:p>
            <a:pPr>
              <a:lnSpc>
                <a:spcPts val="1600"/>
              </a:lnSpc>
            </a:pPr>
            <a:r>
              <a:rPr lang="en-US" sz="1400" spc="100" dirty="0">
                <a:solidFill>
                  <a:schemeClr val="tx1">
                    <a:lumMod val="65000"/>
                    <a:lumOff val="35000"/>
                  </a:schemeClr>
                </a:solidFill>
                <a:latin typeface="Franklin Gothic Medium Cond" pitchFamily="34" charset="0"/>
                <a:ea typeface="+mj-ea"/>
                <a:cs typeface="+mj-cs"/>
              </a:rPr>
              <a:t>Title</a:t>
            </a:r>
          </a:p>
          <a:p>
            <a:pPr lvl="0"/>
            <a:endParaRPr lang="en-US" dirty="0"/>
          </a:p>
        </p:txBody>
      </p:sp>
      <p:sp>
        <p:nvSpPr>
          <p:cNvPr id="12" name="Text Placeholder 11"/>
          <p:cNvSpPr>
            <a:spLocks noGrp="1"/>
          </p:cNvSpPr>
          <p:nvPr>
            <p:ph type="body" sz="quarter" idx="13" hasCustomPrompt="1"/>
          </p:nvPr>
        </p:nvSpPr>
        <p:spPr>
          <a:xfrm>
            <a:off x="6096000" y="4191000"/>
            <a:ext cx="4368800" cy="228600"/>
          </a:xfrm>
        </p:spPr>
        <p:txBody>
          <a:bodyPr>
            <a:noAutofit/>
          </a:bodyPr>
          <a:lstStyle>
            <a:lvl1pPr>
              <a:spcBef>
                <a:spcPts val="1000"/>
              </a:spcBef>
              <a:buNone/>
              <a:defRPr lang="en-US" sz="1200" smtClean="0">
                <a:solidFill>
                  <a:schemeClr val="accent6"/>
                </a:solidFill>
                <a:latin typeface="Calibri" pitchFamily="34" charset="0"/>
              </a:defRPr>
            </a:lvl1pPr>
          </a:lstStyle>
          <a:p>
            <a:pPr>
              <a:spcBef>
                <a:spcPts val="1000"/>
              </a:spcBef>
            </a:pPr>
            <a:r>
              <a:rPr lang="en-US" sz="1200" dirty="0">
                <a:solidFill>
                  <a:schemeClr val="tx1">
                    <a:lumMod val="65000"/>
                    <a:lumOff val="35000"/>
                  </a:schemeClr>
                </a:solidFill>
                <a:latin typeface="Calibri" pitchFamily="34" charset="0"/>
                <a:ea typeface="+mj-ea"/>
                <a:cs typeface="+mj-cs"/>
              </a:rPr>
              <a:t>example@cottinghambutler.com</a:t>
            </a:r>
            <a:endParaRPr lang="en-US" dirty="0"/>
          </a:p>
        </p:txBody>
      </p:sp>
      <p:sp>
        <p:nvSpPr>
          <p:cNvPr id="14" name="Text Placeholder 13"/>
          <p:cNvSpPr>
            <a:spLocks noGrp="1"/>
          </p:cNvSpPr>
          <p:nvPr>
            <p:ph type="body" sz="quarter" idx="14" hasCustomPrompt="1"/>
          </p:nvPr>
        </p:nvSpPr>
        <p:spPr>
          <a:xfrm>
            <a:off x="6096000" y="4419600"/>
            <a:ext cx="4368800" cy="3048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200" smtClean="0">
                <a:solidFill>
                  <a:srgbClr val="606060"/>
                </a:solidFill>
                <a:latin typeface="Calibri"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chemeClr val="tx1">
                    <a:lumMod val="65000"/>
                    <a:lumOff val="35000"/>
                  </a:schemeClr>
                </a:solidFill>
                <a:latin typeface="Calibri" pitchFamily="34" charset="0"/>
                <a:ea typeface="+mj-ea"/>
                <a:cs typeface="+mj-cs"/>
              </a:rPr>
              <a:t>000.000.0000</a:t>
            </a:r>
          </a:p>
          <a:p>
            <a:pPr lvl="0"/>
            <a:endParaRPr lang="en-US" dirty="0"/>
          </a:p>
        </p:txBody>
      </p:sp>
      <p:sp>
        <p:nvSpPr>
          <p:cNvPr id="9" name="TextBox 8"/>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210926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Questions?</a:t>
            </a:r>
          </a:p>
        </p:txBody>
      </p:sp>
    </p:spTree>
    <p:extLst>
      <p:ext uri="{BB962C8B-B14F-4D97-AF65-F5344CB8AC3E}">
        <p14:creationId xmlns:p14="http://schemas.microsoft.com/office/powerpoint/2010/main" val="252671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5E5750-ED2C-46BD-BBFF-DE24D7E3A545}" type="datetime1">
              <a:rPr lang="en-US" smtClean="0"/>
              <a:t>9/21/23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01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FF28B-70FB-4C14-A022-71315533A82A}" type="datetime1">
              <a:rPr lang="en-US" smtClean="0"/>
              <a:t>9/21/23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3671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solidFill>
          <a:srgbClr val="2AAA66"/>
        </a:solidFill>
        <a:effectLst/>
      </p:bgPr>
    </p:bg>
    <p:spTree>
      <p:nvGrpSpPr>
        <p:cNvPr id="1" name="Shape 67"/>
        <p:cNvGrpSpPr/>
        <p:nvPr/>
      </p:nvGrpSpPr>
      <p:grpSpPr>
        <a:xfrm>
          <a:off x="0" y="0"/>
          <a:ext cx="0" cy="0"/>
          <a:chOff x="0" y="0"/>
          <a:chExt cx="0" cy="0"/>
        </a:xfrm>
      </p:grpSpPr>
      <p:pic>
        <p:nvPicPr>
          <p:cNvPr id="4" name="Picture 3">
            <a:extLst>
              <a:ext uri="{FF2B5EF4-FFF2-40B4-BE49-F238E27FC236}">
                <a16:creationId xmlns:a16="http://schemas.microsoft.com/office/drawing/2014/main" id="{C300CAF3-5544-8B1B-7156-8AC71ABFFCB0}"/>
              </a:ext>
            </a:extLst>
          </p:cNvPr>
          <p:cNvPicPr>
            <a:picLocks noChangeAspect="1"/>
          </p:cNvPicPr>
          <p:nvPr userDrawn="1"/>
        </p:nvPicPr>
        <p:blipFill>
          <a:blip r:embed="rId2"/>
          <a:srcRect t="7832" b="7832"/>
          <a:stretch/>
        </p:blipFill>
        <p:spPr>
          <a:xfrm>
            <a:off x="-33678" y="1"/>
            <a:ext cx="12225679" cy="6873772"/>
          </a:xfrm>
          <a:prstGeom prst="rect">
            <a:avLst/>
          </a:prstGeom>
        </p:spPr>
      </p:pic>
      <p:sp>
        <p:nvSpPr>
          <p:cNvPr id="2" name="Google Shape;10;p2">
            <a:extLst>
              <a:ext uri="{FF2B5EF4-FFF2-40B4-BE49-F238E27FC236}">
                <a16:creationId xmlns:a16="http://schemas.microsoft.com/office/drawing/2014/main" id="{2507EF3E-0BF2-5A58-6AB9-850089C4C53E}"/>
              </a:ext>
            </a:extLst>
          </p:cNvPr>
          <p:cNvSpPr/>
          <p:nvPr userDrawn="1"/>
        </p:nvSpPr>
        <p:spPr>
          <a:xfrm>
            <a:off x="-21953" y="0"/>
            <a:ext cx="12225677" cy="6863261"/>
          </a:xfrm>
          <a:prstGeom prst="rect">
            <a:avLst/>
          </a:prstGeom>
          <a:solidFill>
            <a:srgbClr val="12355B">
              <a:alpha val="83222"/>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 name="Google Shape;40;p6">
            <a:extLst>
              <a:ext uri="{FF2B5EF4-FFF2-40B4-BE49-F238E27FC236}">
                <a16:creationId xmlns:a16="http://schemas.microsoft.com/office/drawing/2014/main" id="{A8AEAF64-206A-3934-4446-AC13AA9A8C6F}"/>
              </a:ext>
            </a:extLst>
          </p:cNvPr>
          <p:cNvSpPr/>
          <p:nvPr userDrawn="1"/>
        </p:nvSpPr>
        <p:spPr>
          <a:xfrm flipH="1">
            <a:off x="11704248" y="6350775"/>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5" name="Google Shape;75;p9"/>
          <p:cNvSpPr txBox="1">
            <a:spLocks noGrp="1"/>
          </p:cNvSpPr>
          <p:nvPr>
            <p:ph type="sldNum" idx="12"/>
          </p:nvPr>
        </p:nvSpPr>
        <p:spPr>
          <a:xfrm>
            <a:off x="11680633" y="6354420"/>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353627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chemeClr val="bg1"/>
                </a:solidFill>
                <a:latin typeface="Franklin Gothic Medium Cond" panose="020B0606030402020204" pitchFamily="34" charset="0"/>
              </a:defRPr>
            </a:lvl1pPr>
          </a:lstStyle>
          <a:p>
            <a:r>
              <a:rPr lang="en-US" dirty="0"/>
              <a:t>Presentation Title</a:t>
            </a:r>
          </a:p>
        </p:txBody>
      </p:sp>
      <p:sp>
        <p:nvSpPr>
          <p:cNvPr id="9" name="Text Placeholder 8"/>
          <p:cNvSpPr>
            <a:spLocks noGrp="1"/>
          </p:cNvSpPr>
          <p:nvPr>
            <p:ph type="body" sz="quarter" idx="10" hasCustomPrompt="1"/>
          </p:nvPr>
        </p:nvSpPr>
        <p:spPr>
          <a:xfrm>
            <a:off x="3149600" y="3200400"/>
            <a:ext cx="6807200" cy="1219200"/>
          </a:xfrm>
          <a:prstGeom prst="rect">
            <a:avLst/>
          </a:prstGeom>
        </p:spPr>
        <p:txBody>
          <a:bodyPr>
            <a:noAutofit/>
          </a:bodyPr>
          <a:lstStyle>
            <a:lvl1pPr>
              <a:spcBef>
                <a:spcPts val="0"/>
              </a:spcBef>
              <a:buNone/>
              <a:tabLst>
                <a:tab pos="1200150" algn="l"/>
              </a:tabLst>
              <a:defRPr sz="1400" baseline="0">
                <a:solidFill>
                  <a:srgbClr val="606060"/>
                </a:solidFill>
              </a:defRPr>
            </a:lvl1pPr>
          </a:lstStyle>
          <a:p>
            <a:pPr lvl="0"/>
            <a:r>
              <a:rPr lang="en-US" dirty="0"/>
              <a:t>John Smith, Sales Executive</a:t>
            </a:r>
          </a:p>
        </p:txBody>
      </p:sp>
      <p:sp>
        <p:nvSpPr>
          <p:cNvPr id="7" name="TextBox 6"/>
          <p:cNvSpPr txBox="1"/>
          <p:nvPr/>
        </p:nvSpPr>
        <p:spPr>
          <a:xfrm>
            <a:off x="1524000" y="3200401"/>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Presented By  |</a:t>
            </a:r>
          </a:p>
        </p:txBody>
      </p:sp>
      <p:sp>
        <p:nvSpPr>
          <p:cNvPr id="8" name="Text Placeholder 8"/>
          <p:cNvSpPr>
            <a:spLocks noGrp="1"/>
          </p:cNvSpPr>
          <p:nvPr>
            <p:ph type="body" sz="quarter" idx="11" hasCustomPrompt="1"/>
          </p:nvPr>
        </p:nvSpPr>
        <p:spPr>
          <a:xfrm>
            <a:off x="1524000" y="2590800"/>
            <a:ext cx="6807200" cy="304800"/>
          </a:xfrm>
          <a:prstGeom prst="rect">
            <a:avLst/>
          </a:prstGeom>
        </p:spPr>
        <p:txBody>
          <a:bodyPr>
            <a:noAutofit/>
          </a:bodyPr>
          <a:lstStyle>
            <a:lvl1pPr>
              <a:spcBef>
                <a:spcPts val="0"/>
              </a:spcBef>
              <a:buNone/>
              <a:tabLst>
                <a:tab pos="1200150" algn="l"/>
              </a:tabLst>
              <a:defRPr sz="1400" baseline="0">
                <a:solidFill>
                  <a:srgbClr val="606060"/>
                </a:solidFill>
              </a:defRPr>
            </a:lvl1pPr>
          </a:lstStyle>
          <a:p>
            <a:pPr lvl="0"/>
            <a:r>
              <a:rPr lang="en-US" dirty="0"/>
              <a:t>January 1, 2016</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11" name="TextBox 10"/>
          <p:cNvSpPr txBox="1"/>
          <p:nvPr/>
        </p:nvSpPr>
        <p:spPr>
          <a:xfrm>
            <a:off x="1524000" y="3200401"/>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Presented By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13" name="TextBox 12"/>
          <p:cNvSpPr txBox="1"/>
          <p:nvPr userDrawn="1"/>
        </p:nvSpPr>
        <p:spPr>
          <a:xfrm>
            <a:off x="1524000" y="3200401"/>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Presented By  |</a:t>
            </a:r>
          </a:p>
        </p:txBody>
      </p:sp>
    </p:spTree>
    <p:extLst>
      <p:ext uri="{BB962C8B-B14F-4D97-AF65-F5344CB8AC3E}">
        <p14:creationId xmlns:p14="http://schemas.microsoft.com/office/powerpoint/2010/main" val="115492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90929"/>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
        <p:nvSpPr>
          <p:cNvPr id="5" name="Content Placeholder 4"/>
          <p:cNvSpPr>
            <a:spLocks noGrp="1"/>
          </p:cNvSpPr>
          <p:nvPr>
            <p:ph sz="quarter" idx="10"/>
          </p:nvPr>
        </p:nvSpPr>
        <p:spPr>
          <a:xfrm>
            <a:off x="1016002" y="1262265"/>
            <a:ext cx="103631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7" name="TextBox 6"/>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9" name="TextBox 8"/>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3833874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206137393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mp; Graph">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hasCustomPrompt="1"/>
          </p:nvPr>
        </p:nvSpPr>
        <p:spPr>
          <a:xfrm>
            <a:off x="1016002" y="1262265"/>
            <a:ext cx="50799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6299200" y="1295400"/>
            <a:ext cx="5080000" cy="4724400"/>
          </a:xfrm>
          <a:prstGeom prst="rect">
            <a:avLst/>
          </a:prstGeom>
        </p:spPr>
        <p:txBody>
          <a:bodyPr/>
          <a:lstStyle>
            <a:lvl1pPr>
              <a:defRPr>
                <a:solidFill>
                  <a:schemeClr val="bg2"/>
                </a:solidFill>
              </a:defRPr>
            </a:lvl1pPr>
          </a:lstStyle>
          <a:p>
            <a:r>
              <a:rPr lang="en-US" dirty="0"/>
              <a:t>Click icon to add chart</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11" name="Title 1"/>
          <p:cNvSpPr>
            <a:spLocks noGrp="1"/>
          </p:cNvSpPr>
          <p:nvPr>
            <p:ph type="title" hasCustomPrompt="1"/>
          </p:nvPr>
        </p:nvSpPr>
        <p:spPr>
          <a:xfrm>
            <a:off x="533400" y="380999"/>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0" name="TextBox 9"/>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3" name="TextBox 12"/>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403368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28" y="3642"/>
            <a:ext cx="12189458" cy="6853144"/>
          </a:xfrm>
          <a:prstGeom prst="rect">
            <a:avLst/>
          </a:prstGeom>
        </p:spPr>
      </p:pic>
      <p:sp>
        <p:nvSpPr>
          <p:cNvPr id="10" name="Title 1">
            <a:extLst>
              <a:ext uri="{FF2B5EF4-FFF2-40B4-BE49-F238E27FC236}">
                <a16:creationId xmlns:a16="http://schemas.microsoft.com/office/drawing/2014/main" id="{0F52F572-72A2-5A4D-BD1B-4E3CC3210B4E}"/>
              </a:ext>
            </a:extLst>
          </p:cNvPr>
          <p:cNvSpPr>
            <a:spLocks noGrp="1"/>
          </p:cNvSpPr>
          <p:nvPr>
            <p:ph type="ctrTitle" hasCustomPrompt="1"/>
          </p:nvPr>
        </p:nvSpPr>
        <p:spPr>
          <a:xfrm>
            <a:off x="762000" y="3810000"/>
            <a:ext cx="84328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Presentation Title</a:t>
            </a:r>
          </a:p>
        </p:txBody>
      </p:sp>
      <p:sp>
        <p:nvSpPr>
          <p:cNvPr id="11" name="Text Placeholder 8">
            <a:extLst>
              <a:ext uri="{FF2B5EF4-FFF2-40B4-BE49-F238E27FC236}">
                <a16:creationId xmlns:a16="http://schemas.microsoft.com/office/drawing/2014/main" id="{B66DFBDB-9C12-504D-9255-8E785B3C9F2C}"/>
              </a:ext>
            </a:extLst>
          </p:cNvPr>
          <p:cNvSpPr>
            <a:spLocks noGrp="1"/>
          </p:cNvSpPr>
          <p:nvPr>
            <p:ph type="body" sz="quarter" idx="10" hasCustomPrompt="1"/>
          </p:nvPr>
        </p:nvSpPr>
        <p:spPr>
          <a:xfrm>
            <a:off x="1905000" y="5794540"/>
            <a:ext cx="6807200" cy="457200"/>
          </a:xfrm>
        </p:spPr>
        <p:txBody>
          <a:bodyPr>
            <a:noAutofit/>
          </a:bodyPr>
          <a:lstStyle>
            <a:lvl1pPr>
              <a:spcBef>
                <a:spcPts val="0"/>
              </a:spcBef>
              <a:buNone/>
              <a:tabLst>
                <a:tab pos="1200150" algn="l"/>
              </a:tabLst>
              <a:defRPr sz="1400" baseline="0">
                <a:solidFill>
                  <a:srgbClr val="606060"/>
                </a:solidFill>
              </a:defRPr>
            </a:lvl1pPr>
          </a:lstStyle>
          <a:p>
            <a:pPr lvl="0"/>
            <a:r>
              <a:rPr lang="en-US" dirty="0"/>
              <a:t>HealthCheck360</a:t>
            </a:r>
          </a:p>
        </p:txBody>
      </p:sp>
      <p:sp>
        <p:nvSpPr>
          <p:cNvPr id="12" name="TextBox 11">
            <a:extLst>
              <a:ext uri="{FF2B5EF4-FFF2-40B4-BE49-F238E27FC236}">
                <a16:creationId xmlns:a16="http://schemas.microsoft.com/office/drawing/2014/main" id="{F2BBEBDB-BD36-1840-B054-57A82BBA7591}"/>
              </a:ext>
            </a:extLst>
          </p:cNvPr>
          <p:cNvSpPr txBox="1"/>
          <p:nvPr userDrawn="1"/>
        </p:nvSpPr>
        <p:spPr>
          <a:xfrm>
            <a:off x="762000" y="5788497"/>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Powered By  |</a:t>
            </a:r>
          </a:p>
        </p:txBody>
      </p:sp>
      <p:sp>
        <p:nvSpPr>
          <p:cNvPr id="13" name="Text Placeholder 8">
            <a:extLst>
              <a:ext uri="{FF2B5EF4-FFF2-40B4-BE49-F238E27FC236}">
                <a16:creationId xmlns:a16="http://schemas.microsoft.com/office/drawing/2014/main" id="{BACFF5A7-C201-7940-B739-F2BBA883AC5F}"/>
              </a:ext>
            </a:extLst>
          </p:cNvPr>
          <p:cNvSpPr>
            <a:spLocks noGrp="1"/>
          </p:cNvSpPr>
          <p:nvPr>
            <p:ph type="body" sz="quarter" idx="11" hasCustomPrompt="1"/>
          </p:nvPr>
        </p:nvSpPr>
        <p:spPr>
          <a:xfrm>
            <a:off x="762000" y="5257800"/>
            <a:ext cx="6807200" cy="304800"/>
          </a:xfrm>
        </p:spPr>
        <p:txBody>
          <a:bodyPr>
            <a:noAutofit/>
          </a:bodyPr>
          <a:lstStyle>
            <a:lvl1pPr>
              <a:spcBef>
                <a:spcPts val="0"/>
              </a:spcBef>
              <a:buNone/>
              <a:tabLst>
                <a:tab pos="1200150" algn="l"/>
              </a:tabLst>
              <a:defRPr sz="1400" baseline="0">
                <a:solidFill>
                  <a:srgbClr val="606060"/>
                </a:solidFill>
              </a:defRPr>
            </a:lvl1pPr>
          </a:lstStyle>
          <a:p>
            <a:pPr lvl="0"/>
            <a:r>
              <a:rPr lang="en-US" dirty="0"/>
              <a:t>January 1, 2016</a:t>
            </a:r>
          </a:p>
        </p:txBody>
      </p:sp>
    </p:spTree>
    <p:extLst>
      <p:ext uri="{BB962C8B-B14F-4D97-AF65-F5344CB8AC3E}">
        <p14:creationId xmlns:p14="http://schemas.microsoft.com/office/powerpoint/2010/main" val="3703613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hasCustomPrompt="1"/>
          </p:nvPr>
        </p:nvSpPr>
        <p:spPr>
          <a:xfrm>
            <a:off x="1016002" y="1262265"/>
            <a:ext cx="50799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9" name="Content Placeholder 4"/>
          <p:cNvSpPr>
            <a:spLocks noGrp="1"/>
          </p:cNvSpPr>
          <p:nvPr>
            <p:ph sz="quarter" idx="11" hasCustomPrompt="1"/>
          </p:nvPr>
        </p:nvSpPr>
        <p:spPr>
          <a:xfrm>
            <a:off x="6400801" y="1262265"/>
            <a:ext cx="50799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2" y="3"/>
            <a:ext cx="12189459" cy="6857999"/>
          </a:xfrm>
          <a:prstGeom prst="rect">
            <a:avLst/>
          </a:prstGeom>
        </p:spPr>
      </p:pic>
    </p:spTree>
    <p:extLst>
      <p:ext uri="{BB962C8B-B14F-4D97-AF65-F5344CB8AC3E}">
        <p14:creationId xmlns:p14="http://schemas.microsoft.com/office/powerpoint/2010/main" val="23496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mp; Graph - Horizont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p:nvPr>
        </p:nvSpPr>
        <p:spPr>
          <a:xfrm>
            <a:off x="1016002" y="3624466"/>
            <a:ext cx="10363199" cy="2319135"/>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Chart Placeholder 7"/>
          <p:cNvSpPr>
            <a:spLocks noGrp="1"/>
          </p:cNvSpPr>
          <p:nvPr>
            <p:ph type="chart" sz="quarter" idx="11"/>
          </p:nvPr>
        </p:nvSpPr>
        <p:spPr>
          <a:xfrm>
            <a:off x="1016000" y="1219200"/>
            <a:ext cx="10363200" cy="2286000"/>
          </a:xfrm>
          <a:prstGeom prst="rect">
            <a:avLst/>
          </a:prstGeom>
        </p:spPr>
        <p:txBody>
          <a:bodyPr/>
          <a:lstStyle>
            <a:lvl1pPr>
              <a:defRPr>
                <a:solidFill>
                  <a:schemeClr val="bg2"/>
                </a:solidFill>
              </a:defRPr>
            </a:lvl1pPr>
          </a:lstStyle>
          <a:p>
            <a:r>
              <a:rPr lang="en-US" dirty="0"/>
              <a:t>Click icon to add chart</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13"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0" name="TextBox 9"/>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2" name="TextBox 11"/>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718308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8" name="Table Placeholder 7"/>
          <p:cNvSpPr>
            <a:spLocks noGrp="1"/>
          </p:cNvSpPr>
          <p:nvPr>
            <p:ph type="tbl" sz="quarter" idx="11"/>
          </p:nvPr>
        </p:nvSpPr>
        <p:spPr>
          <a:xfrm>
            <a:off x="508000" y="1219200"/>
            <a:ext cx="10972800" cy="4724400"/>
          </a:xfrm>
          <a:prstGeom prst="rect">
            <a:avLst/>
          </a:prstGeom>
        </p:spPr>
        <p:txBody>
          <a:bodyPr/>
          <a:lstStyle>
            <a:lvl1pPr>
              <a:defRPr>
                <a:solidFill>
                  <a:schemeClr val="bg2"/>
                </a:solidFill>
              </a:defRPr>
            </a:lvl1pPr>
          </a:lstStyle>
          <a:p>
            <a:r>
              <a:rPr lang="en-US" dirty="0"/>
              <a:t>Click icon to add table</a:t>
            </a:r>
          </a:p>
        </p:txBody>
      </p:sp>
      <p:sp>
        <p:nvSpPr>
          <p:cNvPr id="5" name="TextBox 4"/>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9"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0" name="TextBox 9"/>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2" name="TextBox 11"/>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4245842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rgbClr val="5F5F5F"/>
                </a:solidFill>
                <a:latin typeface="Franklin Gothic Medium Cond" panose="020B0606030402020204" pitchFamily="34" charset="0"/>
              </a:defRPr>
            </a:lvl1pPr>
          </a:lstStyle>
          <a:p>
            <a:r>
              <a:rPr lang="en-US" dirty="0"/>
              <a:t>Section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Tree>
    <p:extLst>
      <p:ext uri="{BB962C8B-B14F-4D97-AF65-F5344CB8AC3E}">
        <p14:creationId xmlns:p14="http://schemas.microsoft.com/office/powerpoint/2010/main" val="413173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hasCustomPrompt="1"/>
          </p:nvPr>
        </p:nvSpPr>
        <p:spPr>
          <a:xfrm>
            <a:off x="6096000" y="3352802"/>
            <a:ext cx="4470400" cy="380999"/>
          </a:xfrm>
          <a:prstGeom prst="rect">
            <a:avLst/>
          </a:prstGeom>
        </p:spPr>
        <p:txBody>
          <a:bodyPr>
            <a:noAutofit/>
          </a:bodyPr>
          <a:lstStyle>
            <a:lvl1pPr>
              <a:spcBef>
                <a:spcPts val="1200"/>
              </a:spcBef>
              <a:buNone/>
              <a:defRPr lang="en-US" sz="2400" cap="all" baseline="0" dirty="0" smtClean="0">
                <a:solidFill>
                  <a:schemeClr val="bg2"/>
                </a:solidFill>
                <a:latin typeface="Franklin Gothic Medium Cond" pitchFamily="34" charset="0"/>
              </a:defRPr>
            </a:lvl1pPr>
            <a:lvl2pPr marL="174625" indent="-174625">
              <a:buSzPct val="80000"/>
              <a:buFont typeface="Arial" pitchFamily="34" charset="0"/>
              <a:buChar char="•"/>
              <a:defRPr sz="2000">
                <a:solidFill>
                  <a:schemeClr val="tx1">
                    <a:lumMod val="65000"/>
                    <a:lumOff val="35000"/>
                  </a:schemeClr>
                </a:solidFill>
              </a:defRPr>
            </a:lvl2pPr>
            <a:lvl3pPr marL="341313" indent="-166688">
              <a:lnSpc>
                <a:spcPct val="100000"/>
              </a:lnSpc>
              <a:spcBef>
                <a:spcPts val="0"/>
              </a:spcBef>
              <a:buFont typeface="Calibri" pitchFamily="34" charset="0"/>
              <a:buChar char="-"/>
              <a:defRPr sz="1600">
                <a:solidFill>
                  <a:schemeClr val="bg1">
                    <a:lumMod val="50000"/>
                  </a:schemeClr>
                </a:solidFill>
              </a:defRPr>
            </a:lvl3pPr>
            <a:lvl4pPr marL="461963" indent="-120650">
              <a:lnSpc>
                <a:spcPct val="100000"/>
              </a:lnSpc>
              <a:spcBef>
                <a:spcPts val="0"/>
              </a:spcBef>
              <a:buSzPct val="50000"/>
              <a:buFont typeface="Courier New" pitchFamily="49" charset="0"/>
              <a:buChar char="o"/>
              <a:defRPr sz="1400">
                <a:solidFill>
                  <a:schemeClr val="tx1">
                    <a:lumMod val="65000"/>
                    <a:lumOff val="35000"/>
                  </a:schemeClr>
                </a:solidFill>
              </a:defRPr>
            </a:lvl4pPr>
            <a:lvl5pPr>
              <a:defRPr sz="1800">
                <a:solidFill>
                  <a:schemeClr val="tx1">
                    <a:lumMod val="65000"/>
                    <a:lumOff val="35000"/>
                  </a:schemeClr>
                </a:solidFill>
              </a:defRPr>
            </a:lvl5pPr>
          </a:lstStyle>
          <a:p>
            <a:r>
              <a:rPr lang="en-US" sz="2400" spc="100" dirty="0">
                <a:solidFill>
                  <a:schemeClr val="tx1">
                    <a:lumMod val="65000"/>
                    <a:lumOff val="35000"/>
                  </a:schemeClr>
                </a:solidFill>
                <a:latin typeface="Franklin Gothic Medium Cond" pitchFamily="34" charset="0"/>
                <a:ea typeface="+mj-ea"/>
                <a:cs typeface="+mj-cs"/>
              </a:rPr>
              <a:t>FIRST LAST</a:t>
            </a:r>
          </a:p>
        </p:txBody>
      </p:sp>
      <p:sp>
        <p:nvSpPr>
          <p:cNvPr id="8" name="Picture Placeholder 7"/>
          <p:cNvSpPr>
            <a:spLocks noGrp="1"/>
          </p:cNvSpPr>
          <p:nvPr>
            <p:ph type="pic" sz="quarter" idx="11"/>
          </p:nvPr>
        </p:nvSpPr>
        <p:spPr>
          <a:xfrm>
            <a:off x="2133600" y="2057400"/>
            <a:ext cx="3657600" cy="2743200"/>
          </a:xfrm>
          <a:prstGeom prst="rect">
            <a:avLst/>
          </a:prstGeom>
        </p:spPr>
        <p:txBody>
          <a:bodyPr/>
          <a:lstStyle/>
          <a:p>
            <a:r>
              <a:rPr lang="en-US" dirty="0"/>
              <a:t>Click icon to add picture</a:t>
            </a:r>
          </a:p>
        </p:txBody>
      </p:sp>
      <p:sp>
        <p:nvSpPr>
          <p:cNvPr id="10" name="Text Placeholder 9"/>
          <p:cNvSpPr>
            <a:spLocks noGrp="1"/>
          </p:cNvSpPr>
          <p:nvPr>
            <p:ph type="body" sz="quarter" idx="12" hasCustomPrompt="1"/>
          </p:nvPr>
        </p:nvSpPr>
        <p:spPr>
          <a:xfrm>
            <a:off x="6096000" y="3733800"/>
            <a:ext cx="4470400" cy="304800"/>
          </a:xfrm>
          <a:prstGeom prst="rect">
            <a:avLst/>
          </a:prstGeom>
        </p:spPr>
        <p:txBody>
          <a:bodyPr/>
          <a:lstStyle>
            <a:lvl1pPr>
              <a:lnSpc>
                <a:spcPts val="1600"/>
              </a:lnSpc>
              <a:buNone/>
              <a:defRPr lang="en-US" sz="1200" b="0" smtClean="0">
                <a:solidFill>
                  <a:schemeClr val="bg2"/>
                </a:solidFill>
                <a:latin typeface="Franklin Gothic Book" pitchFamily="34" charset="0"/>
              </a:defRPr>
            </a:lvl1pPr>
          </a:lstStyle>
          <a:p>
            <a:pPr>
              <a:lnSpc>
                <a:spcPts val="1600"/>
              </a:lnSpc>
            </a:pPr>
            <a:r>
              <a:rPr lang="en-US" sz="1400" spc="100" dirty="0">
                <a:solidFill>
                  <a:schemeClr val="tx1">
                    <a:lumMod val="65000"/>
                    <a:lumOff val="35000"/>
                  </a:schemeClr>
                </a:solidFill>
                <a:latin typeface="Franklin Gothic Medium Cond" pitchFamily="34" charset="0"/>
                <a:ea typeface="+mj-ea"/>
                <a:cs typeface="+mj-cs"/>
              </a:rPr>
              <a:t>Title</a:t>
            </a:r>
          </a:p>
          <a:p>
            <a:pPr lvl="0"/>
            <a:endParaRPr lang="en-US" dirty="0"/>
          </a:p>
        </p:txBody>
      </p:sp>
      <p:sp>
        <p:nvSpPr>
          <p:cNvPr id="12" name="Text Placeholder 11"/>
          <p:cNvSpPr>
            <a:spLocks noGrp="1"/>
          </p:cNvSpPr>
          <p:nvPr>
            <p:ph type="body" sz="quarter" idx="13" hasCustomPrompt="1"/>
          </p:nvPr>
        </p:nvSpPr>
        <p:spPr>
          <a:xfrm>
            <a:off x="6096000" y="4191000"/>
            <a:ext cx="4368800" cy="228600"/>
          </a:xfrm>
          <a:prstGeom prst="rect">
            <a:avLst/>
          </a:prstGeom>
        </p:spPr>
        <p:txBody>
          <a:bodyPr>
            <a:noAutofit/>
          </a:bodyPr>
          <a:lstStyle>
            <a:lvl1pPr>
              <a:spcBef>
                <a:spcPts val="1000"/>
              </a:spcBef>
              <a:buNone/>
              <a:defRPr lang="en-US" sz="1200" smtClean="0">
                <a:solidFill>
                  <a:schemeClr val="bg2"/>
                </a:solidFill>
                <a:latin typeface="Calibri" pitchFamily="34" charset="0"/>
              </a:defRPr>
            </a:lvl1pPr>
          </a:lstStyle>
          <a:p>
            <a:pPr>
              <a:spcBef>
                <a:spcPts val="1000"/>
              </a:spcBef>
            </a:pPr>
            <a:r>
              <a:rPr lang="en-US" sz="1200" dirty="0">
                <a:solidFill>
                  <a:schemeClr val="tx1">
                    <a:lumMod val="65000"/>
                    <a:lumOff val="35000"/>
                  </a:schemeClr>
                </a:solidFill>
                <a:latin typeface="Calibri" pitchFamily="34" charset="0"/>
                <a:ea typeface="+mj-ea"/>
                <a:cs typeface="+mj-cs"/>
              </a:rPr>
              <a:t>example@cottinghambutler.com</a:t>
            </a:r>
            <a:endParaRPr lang="en-US" dirty="0"/>
          </a:p>
        </p:txBody>
      </p:sp>
      <p:sp>
        <p:nvSpPr>
          <p:cNvPr id="14" name="Text Placeholder 13"/>
          <p:cNvSpPr>
            <a:spLocks noGrp="1"/>
          </p:cNvSpPr>
          <p:nvPr>
            <p:ph type="body" sz="quarter" idx="14" hasCustomPrompt="1"/>
          </p:nvPr>
        </p:nvSpPr>
        <p:spPr>
          <a:xfrm>
            <a:off x="6096000" y="4419600"/>
            <a:ext cx="4368800" cy="304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200" smtClean="0">
                <a:solidFill>
                  <a:schemeClr val="bg2"/>
                </a:solidFill>
                <a:latin typeface="Calibri"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chemeClr val="tx1">
                    <a:lumMod val="65000"/>
                    <a:lumOff val="35000"/>
                  </a:schemeClr>
                </a:solidFill>
                <a:latin typeface="Calibri" pitchFamily="34" charset="0"/>
                <a:ea typeface="+mj-ea"/>
                <a:cs typeface="+mj-cs"/>
              </a:rPr>
              <a:t>000.000.0000</a:t>
            </a:r>
          </a:p>
          <a:p>
            <a:pPr lvl="0"/>
            <a:endParaRPr lang="en-US" dirty="0"/>
          </a:p>
        </p:txBody>
      </p:sp>
      <p:sp>
        <p:nvSpPr>
          <p:cNvPr id="9" name="TextBox 8"/>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13"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5" name="TextBox 14"/>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7" name="TextBox 16"/>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657257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rgbClr val="5F5F5F"/>
                </a:solidFill>
                <a:latin typeface="Franklin Gothic Medium Cond" panose="020B0606030402020204" pitchFamily="34" charset="0"/>
              </a:defRPr>
            </a:lvl1p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Tree>
    <p:extLst>
      <p:ext uri="{BB962C8B-B14F-4D97-AF65-F5344CB8AC3E}">
        <p14:creationId xmlns:p14="http://schemas.microsoft.com/office/powerpoint/2010/main" val="167864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365101320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533400" y="997038"/>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
        <p:nvSpPr>
          <p:cNvPr id="15"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116932839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533400" y="993738"/>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2"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90025228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533400" y="956941"/>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9"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428516073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30" y="3642"/>
            <a:ext cx="12189458" cy="6853143"/>
          </a:xfrm>
          <a:prstGeom prst="rect">
            <a:avLst/>
          </a:prstGeom>
        </p:spPr>
      </p:pic>
      <p:sp>
        <p:nvSpPr>
          <p:cNvPr id="10" name="Title 1">
            <a:extLst>
              <a:ext uri="{FF2B5EF4-FFF2-40B4-BE49-F238E27FC236}">
                <a16:creationId xmlns:a16="http://schemas.microsoft.com/office/drawing/2014/main" id="{0F52F572-72A2-5A4D-BD1B-4E3CC3210B4E}"/>
              </a:ext>
            </a:extLst>
          </p:cNvPr>
          <p:cNvSpPr>
            <a:spLocks noGrp="1"/>
          </p:cNvSpPr>
          <p:nvPr>
            <p:ph type="ctrTitle" hasCustomPrompt="1"/>
          </p:nvPr>
        </p:nvSpPr>
        <p:spPr>
          <a:xfrm>
            <a:off x="2362200" y="2215785"/>
            <a:ext cx="8432800" cy="1447800"/>
          </a:xfrm>
        </p:spPr>
        <p:txBody>
          <a:bodyPr anchor="b">
            <a:noAutofit/>
          </a:bodyPr>
          <a:lstStyle>
            <a:lvl1pPr algn="ctr">
              <a:defRPr sz="3600" baseline="0">
                <a:solidFill>
                  <a:srgbClr val="FFFFFF"/>
                </a:solidFill>
                <a:latin typeface="Franklin Gothic Medium Cond" panose="020B0606030402020204" pitchFamily="34" charset="0"/>
              </a:defRPr>
            </a:lvl1pPr>
          </a:lstStyle>
          <a:p>
            <a:r>
              <a:rPr lang="en-US" dirty="0"/>
              <a:t>Presentation Title</a:t>
            </a:r>
          </a:p>
        </p:txBody>
      </p:sp>
      <p:pic>
        <p:nvPicPr>
          <p:cNvPr id="7" name="Picture 6">
            <a:extLst>
              <a:ext uri="{FF2B5EF4-FFF2-40B4-BE49-F238E27FC236}">
                <a16:creationId xmlns:a16="http://schemas.microsoft.com/office/drawing/2014/main" id="{EACDB61C-98FB-0242-8212-36E1AA524AC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043" t="29040" r="12609" b="30762"/>
          <a:stretch/>
        </p:blipFill>
        <p:spPr>
          <a:xfrm>
            <a:off x="237536" y="5545769"/>
            <a:ext cx="2448531" cy="1159831"/>
          </a:xfrm>
          <a:prstGeom prst="rect">
            <a:avLst/>
          </a:prstGeom>
        </p:spPr>
      </p:pic>
    </p:spTree>
    <p:extLst>
      <p:ext uri="{BB962C8B-B14F-4D97-AF65-F5344CB8AC3E}">
        <p14:creationId xmlns:p14="http://schemas.microsoft.com/office/powerpoint/2010/main" val="2179768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cxnSp>
        <p:nvCxnSpPr>
          <p:cNvPr id="9" name="Straight Connector 8" title="Divider Line">
            <a:extLst>
              <a:ext uri="{FF2B5EF4-FFF2-40B4-BE49-F238E27FC236}">
                <a16:creationId xmlns:a16="http://schemas.microsoft.com/office/drawing/2014/main" id="{03063CBE-E62B-44CB-9B45-D39B595FE2AF}"/>
              </a:ext>
            </a:extLst>
          </p:cNvPr>
          <p:cNvCxnSpPr>
            <a:cxnSpLocks/>
          </p:cNvCxnSpPr>
          <p:nvPr/>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Divider Line">
            <a:extLst>
              <a:ext uri="{FF2B5EF4-FFF2-40B4-BE49-F238E27FC236}">
                <a16:creationId xmlns:a16="http://schemas.microsoft.com/office/drawing/2014/main" id="{0EA58CA1-D7A1-4089-B687-193C35202523}"/>
              </a:ext>
            </a:extLst>
          </p:cNvPr>
          <p:cNvCxnSpPr>
            <a:cxnSpLocks/>
          </p:cNvCxnSpPr>
          <p:nvPr/>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3453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2BCB80-6997-4274-AAFE-65C2CCFFFD10}"/>
              </a:ext>
            </a:extLst>
          </p:cNvPr>
          <p:cNvCxnSpPr>
            <a:cxnSpLocks/>
          </p:cNvCxnSpPr>
          <p:nvPr/>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6"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cxnSp>
        <p:nvCxnSpPr>
          <p:cNvPr id="9" name="Straight Connector 8">
            <a:extLst>
              <a:ext uri="{FF2B5EF4-FFF2-40B4-BE49-F238E27FC236}">
                <a16:creationId xmlns:a16="http://schemas.microsoft.com/office/drawing/2014/main" id="{2436FA5D-088F-4BDE-ABD2-A640A8610900}"/>
              </a:ext>
            </a:extLst>
          </p:cNvPr>
          <p:cNvCxnSpPr/>
          <p:nvPr/>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2BCB80-6997-4274-AAFE-65C2CCFFFD10}"/>
              </a:ext>
            </a:extLst>
          </p:cNvPr>
          <p:cNvCxnSpPr>
            <a:cxnSpLocks/>
          </p:cNvCxnSpPr>
          <p:nvPr/>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48112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615156"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5"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77394581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615156"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9"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111560214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6 x Content Block with Icon">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9" name="Freeform: Shape 8">
            <a:extLst>
              <a:ext uri="{FF2B5EF4-FFF2-40B4-BE49-F238E27FC236}">
                <a16:creationId xmlns:a16="http://schemas.microsoft.com/office/drawing/2014/main" id="{1706BC54-FE11-4237-96CC-8DA267DB5D7C}"/>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7BF2FA6E-A98A-47F4-8616-A662ABABC93C}" type="slidenum">
              <a:rPr lang="en-US" smtClean="0"/>
              <a:t>‹#›</a:t>
            </a:fld>
            <a:endParaRPr lang="en-US"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47058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47058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3129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3129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592000"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592000"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9" name="Text Placeholder 4">
            <a:extLst>
              <a:ext uri="{FF2B5EF4-FFF2-40B4-BE49-F238E27FC236}">
                <a16:creationId xmlns:a16="http://schemas.microsoft.com/office/drawing/2014/main" id="{3E6D854C-C76F-49BA-9E74-F438CA8EA9E2}"/>
              </a:ext>
            </a:extLst>
          </p:cNvPr>
          <p:cNvSpPr>
            <a:spLocks noGrp="1"/>
          </p:cNvSpPr>
          <p:nvPr>
            <p:ph type="body" sz="quarter" idx="19" hasCustomPrompt="1"/>
          </p:nvPr>
        </p:nvSpPr>
        <p:spPr>
          <a:xfrm>
            <a:off x="147058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0" name="Text Placeholder 12">
            <a:extLst>
              <a:ext uri="{FF2B5EF4-FFF2-40B4-BE49-F238E27FC236}">
                <a16:creationId xmlns:a16="http://schemas.microsoft.com/office/drawing/2014/main" id="{AD447D7D-C1F4-4AD4-AE22-EB8E7F1C419E}"/>
              </a:ext>
            </a:extLst>
          </p:cNvPr>
          <p:cNvSpPr>
            <a:spLocks noGrp="1"/>
          </p:cNvSpPr>
          <p:nvPr>
            <p:ph type="body" sz="quarter" idx="20" hasCustomPrompt="1"/>
          </p:nvPr>
        </p:nvSpPr>
        <p:spPr>
          <a:xfrm>
            <a:off x="147058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1" name="Text Placeholder 4">
            <a:extLst>
              <a:ext uri="{FF2B5EF4-FFF2-40B4-BE49-F238E27FC236}">
                <a16:creationId xmlns:a16="http://schemas.microsoft.com/office/drawing/2014/main" id="{849DF703-38D0-4214-9432-83570E10EFED}"/>
              </a:ext>
            </a:extLst>
          </p:cNvPr>
          <p:cNvSpPr>
            <a:spLocks noGrp="1"/>
          </p:cNvSpPr>
          <p:nvPr>
            <p:ph type="body" sz="quarter" idx="21" hasCustomPrompt="1"/>
          </p:nvPr>
        </p:nvSpPr>
        <p:spPr>
          <a:xfrm>
            <a:off x="503129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Text Placeholder 12">
            <a:extLst>
              <a:ext uri="{FF2B5EF4-FFF2-40B4-BE49-F238E27FC236}">
                <a16:creationId xmlns:a16="http://schemas.microsoft.com/office/drawing/2014/main" id="{F9EB6572-1A9F-4672-8E42-A4E15451CA20}"/>
              </a:ext>
            </a:extLst>
          </p:cNvPr>
          <p:cNvSpPr>
            <a:spLocks noGrp="1"/>
          </p:cNvSpPr>
          <p:nvPr>
            <p:ph type="body" sz="quarter" idx="22" hasCustomPrompt="1"/>
          </p:nvPr>
        </p:nvSpPr>
        <p:spPr>
          <a:xfrm>
            <a:off x="503129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3" name="Text Placeholder 4">
            <a:extLst>
              <a:ext uri="{FF2B5EF4-FFF2-40B4-BE49-F238E27FC236}">
                <a16:creationId xmlns:a16="http://schemas.microsoft.com/office/drawing/2014/main" id="{0740EB70-455C-47FF-9A9A-0D78D202ED03}"/>
              </a:ext>
            </a:extLst>
          </p:cNvPr>
          <p:cNvSpPr>
            <a:spLocks noGrp="1"/>
          </p:cNvSpPr>
          <p:nvPr>
            <p:ph type="body" sz="quarter" idx="23" hasCustomPrompt="1"/>
          </p:nvPr>
        </p:nvSpPr>
        <p:spPr>
          <a:xfrm>
            <a:off x="8592000"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4" name="Text Placeholder 12">
            <a:extLst>
              <a:ext uri="{FF2B5EF4-FFF2-40B4-BE49-F238E27FC236}">
                <a16:creationId xmlns:a16="http://schemas.microsoft.com/office/drawing/2014/main" id="{CD9A5773-4F50-4631-9B7A-0A2D83E5DC28}"/>
              </a:ext>
            </a:extLst>
          </p:cNvPr>
          <p:cNvSpPr>
            <a:spLocks noGrp="1"/>
          </p:cNvSpPr>
          <p:nvPr>
            <p:ph type="body" sz="quarter" idx="24" hasCustomPrompt="1"/>
          </p:nvPr>
        </p:nvSpPr>
        <p:spPr>
          <a:xfrm>
            <a:off x="8592000"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5" name="Freeform: Shape 8">
            <a:extLst>
              <a:ext uri="{FF2B5EF4-FFF2-40B4-BE49-F238E27FC236}">
                <a16:creationId xmlns:a16="http://schemas.microsoft.com/office/drawing/2014/main" id="{1706BC54-FE11-4237-96CC-8DA267DB5D7C}"/>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206716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Subtitle Only - Full Photo">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7BF2FA6E-A98A-47F4-8616-A662ABABC93C}" type="slidenum">
              <a:rPr lang="en-US" smtClean="0"/>
              <a:t>‹#›</a:t>
            </a:fld>
            <a:endParaRPr lang="en-US" dirty="0"/>
          </a:p>
        </p:txBody>
      </p:sp>
      <p:sp>
        <p:nvSpPr>
          <p:cNvPr id="9" name="Freeform: Shape 8">
            <a:extLst>
              <a:ext uri="{FF2B5EF4-FFF2-40B4-BE49-F238E27FC236}">
                <a16:creationId xmlns:a16="http://schemas.microsoft.com/office/drawing/2014/main" id="{C6E75A4B-2655-4B0E-8D3B-0068F57D3D9B}"/>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a16="http://schemas.microsoft.com/office/drawing/2014/main" id="{0A18EF7D-14D0-4362-B8BD-722D3D54D429}"/>
              </a:ext>
            </a:extLst>
          </p:cNvPr>
          <p:cNvSpPr>
            <a:spLocks noGrp="1"/>
          </p:cNvSpPr>
          <p:nvPr>
            <p:ph type="body" sz="quarter" idx="13"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dirty="0"/>
              <a:t>SUBTITLE</a:t>
            </a:r>
          </a:p>
        </p:txBody>
      </p:sp>
      <p:sp>
        <p:nvSpPr>
          <p:cNvPr id="10" name="Freeform: Shape 8">
            <a:extLst>
              <a:ext uri="{FF2B5EF4-FFF2-40B4-BE49-F238E27FC236}">
                <a16:creationId xmlns:a16="http://schemas.microsoft.com/office/drawing/2014/main" id="{C6E75A4B-2655-4B0E-8D3B-0068F57D3D9B}"/>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979754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Presentation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chemeClr val="bg1"/>
                </a:solidFill>
                <a:latin typeface="Franklin Gothic Medium Cond" panose="020B0606030402020204" pitchFamily="34" charset="0"/>
              </a:defRPr>
            </a:lvl1pPr>
          </a:lstStyle>
          <a:p>
            <a:r>
              <a:rPr lang="en-US" dirty="0"/>
              <a:t>Presentation Title</a:t>
            </a:r>
          </a:p>
        </p:txBody>
      </p:sp>
      <p:sp>
        <p:nvSpPr>
          <p:cNvPr id="9" name="Text Placeholder 8"/>
          <p:cNvSpPr>
            <a:spLocks noGrp="1"/>
          </p:cNvSpPr>
          <p:nvPr>
            <p:ph type="body" sz="quarter" idx="10" hasCustomPrompt="1"/>
          </p:nvPr>
        </p:nvSpPr>
        <p:spPr>
          <a:xfrm>
            <a:off x="3149600" y="3200400"/>
            <a:ext cx="6807200" cy="1219200"/>
          </a:xfrm>
          <a:prstGeom prst="rect">
            <a:avLst/>
          </a:prstGeom>
        </p:spPr>
        <p:txBody>
          <a:bodyPr>
            <a:noAutofit/>
          </a:bodyPr>
          <a:lstStyle>
            <a:lvl1pPr>
              <a:spcBef>
                <a:spcPts val="0"/>
              </a:spcBef>
              <a:buNone/>
              <a:tabLst>
                <a:tab pos="1200150" algn="l"/>
              </a:tabLst>
              <a:defRPr sz="1400" baseline="0">
                <a:solidFill>
                  <a:srgbClr val="606060"/>
                </a:solidFill>
              </a:defRPr>
            </a:lvl1pPr>
          </a:lstStyle>
          <a:p>
            <a:pPr lvl="0"/>
            <a:r>
              <a:rPr lang="en-US" dirty="0"/>
              <a:t>John Smith, Sales Executive</a:t>
            </a:r>
          </a:p>
        </p:txBody>
      </p:sp>
      <p:sp>
        <p:nvSpPr>
          <p:cNvPr id="7" name="TextBox 6"/>
          <p:cNvSpPr txBox="1"/>
          <p:nvPr/>
        </p:nvSpPr>
        <p:spPr>
          <a:xfrm>
            <a:off x="1524000" y="3200401"/>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Presented By  |</a:t>
            </a:r>
          </a:p>
        </p:txBody>
      </p:sp>
      <p:sp>
        <p:nvSpPr>
          <p:cNvPr id="8" name="Text Placeholder 8"/>
          <p:cNvSpPr>
            <a:spLocks noGrp="1"/>
          </p:cNvSpPr>
          <p:nvPr>
            <p:ph type="body" sz="quarter" idx="11" hasCustomPrompt="1"/>
          </p:nvPr>
        </p:nvSpPr>
        <p:spPr>
          <a:xfrm>
            <a:off x="1524000" y="2590800"/>
            <a:ext cx="6807200" cy="304800"/>
          </a:xfrm>
          <a:prstGeom prst="rect">
            <a:avLst/>
          </a:prstGeom>
        </p:spPr>
        <p:txBody>
          <a:bodyPr>
            <a:noAutofit/>
          </a:bodyPr>
          <a:lstStyle>
            <a:lvl1pPr>
              <a:spcBef>
                <a:spcPts val="0"/>
              </a:spcBef>
              <a:buNone/>
              <a:tabLst>
                <a:tab pos="1200150" algn="l"/>
              </a:tabLst>
              <a:defRPr sz="1400" baseline="0">
                <a:solidFill>
                  <a:srgbClr val="606060"/>
                </a:solidFill>
              </a:defRPr>
            </a:lvl1pPr>
          </a:lstStyle>
          <a:p>
            <a:pPr lvl="0"/>
            <a:r>
              <a:rPr lang="en-US" dirty="0"/>
              <a:t>January 1, 2016</a:t>
            </a:r>
          </a:p>
        </p:txBody>
      </p:sp>
    </p:spTree>
    <p:extLst>
      <p:ext uri="{BB962C8B-B14F-4D97-AF65-F5344CB8AC3E}">
        <p14:creationId xmlns:p14="http://schemas.microsoft.com/office/powerpoint/2010/main" val="174261914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90929"/>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
        <p:nvSpPr>
          <p:cNvPr id="5" name="Content Placeholder 4"/>
          <p:cNvSpPr>
            <a:spLocks noGrp="1"/>
          </p:cNvSpPr>
          <p:nvPr>
            <p:ph sz="quarter" idx="10"/>
          </p:nvPr>
        </p:nvSpPr>
        <p:spPr>
          <a:xfrm>
            <a:off x="1016002" y="1262265"/>
            <a:ext cx="103631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7" name="TextBox 6"/>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8" name="Picture Placeholder 17">
            <a:extLst>
              <a:ext uri="{FF2B5EF4-FFF2-40B4-BE49-F238E27FC236}">
                <a16:creationId xmlns:a16="http://schemas.microsoft.com/office/drawing/2014/main" id="{6B00F5B3-579A-0D49-8071-4DEBF0F9EA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78071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115196449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Content &amp; Graph">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hasCustomPrompt="1"/>
          </p:nvPr>
        </p:nvSpPr>
        <p:spPr>
          <a:xfrm>
            <a:off x="1016002" y="1262265"/>
            <a:ext cx="50799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6299200" y="1295400"/>
            <a:ext cx="5080000" cy="4724400"/>
          </a:xfrm>
          <a:prstGeom prst="rect">
            <a:avLst/>
          </a:prstGeom>
        </p:spPr>
        <p:txBody>
          <a:bodyPr/>
          <a:lstStyle>
            <a:lvl1pPr>
              <a:defRPr>
                <a:solidFill>
                  <a:schemeClr val="bg2"/>
                </a:solidFill>
              </a:defRPr>
            </a:lvl1pPr>
          </a:lstStyle>
          <a:p>
            <a:r>
              <a:rPr lang="en-US" dirty="0"/>
              <a:t>Click icon to add chart</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11" name="Title 1"/>
          <p:cNvSpPr>
            <a:spLocks noGrp="1"/>
          </p:cNvSpPr>
          <p:nvPr>
            <p:ph type="title" hasCustomPrompt="1"/>
          </p:nvPr>
        </p:nvSpPr>
        <p:spPr>
          <a:xfrm>
            <a:off x="533400" y="380999"/>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42198102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 y="2428"/>
            <a:ext cx="12189457" cy="6853143"/>
          </a:xfrm>
          <a:prstGeom prst="rect">
            <a:avLst/>
          </a:prstGeom>
        </p:spPr>
      </p:pic>
      <p:sp>
        <p:nvSpPr>
          <p:cNvPr id="10" name="Title 1">
            <a:extLst>
              <a:ext uri="{FF2B5EF4-FFF2-40B4-BE49-F238E27FC236}">
                <a16:creationId xmlns:a16="http://schemas.microsoft.com/office/drawing/2014/main" id="{0F52F572-72A2-5A4D-BD1B-4E3CC3210B4E}"/>
              </a:ext>
            </a:extLst>
          </p:cNvPr>
          <p:cNvSpPr>
            <a:spLocks noGrp="1"/>
          </p:cNvSpPr>
          <p:nvPr>
            <p:ph type="ctrTitle" hasCustomPrompt="1"/>
          </p:nvPr>
        </p:nvSpPr>
        <p:spPr>
          <a:xfrm>
            <a:off x="2362200" y="2215785"/>
            <a:ext cx="8432800" cy="1447800"/>
          </a:xfrm>
        </p:spPr>
        <p:txBody>
          <a:bodyPr anchor="b">
            <a:noAutofit/>
          </a:bodyPr>
          <a:lstStyle>
            <a:lvl1pPr algn="ctr">
              <a:defRPr sz="3600" baseline="0">
                <a:solidFill>
                  <a:srgbClr val="FFFFFF"/>
                </a:solidFill>
                <a:latin typeface="Franklin Gothic Medium Cond" panose="020B0606030402020204" pitchFamily="34" charset="0"/>
              </a:defRPr>
            </a:lvl1pPr>
          </a:lstStyle>
          <a:p>
            <a:r>
              <a:rPr lang="en-US" dirty="0"/>
              <a:t>Presentation Title</a:t>
            </a:r>
          </a:p>
        </p:txBody>
      </p:sp>
      <p:pic>
        <p:nvPicPr>
          <p:cNvPr id="4" name="Picture 3">
            <a:extLst>
              <a:ext uri="{FF2B5EF4-FFF2-40B4-BE49-F238E27FC236}">
                <a16:creationId xmlns:a16="http://schemas.microsoft.com/office/drawing/2014/main" id="{9EE6CB3E-8FE4-3447-9A8F-F524C852FAB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043" t="29040" r="12609" b="30762"/>
          <a:stretch/>
        </p:blipFill>
        <p:spPr>
          <a:xfrm>
            <a:off x="237536" y="5545769"/>
            <a:ext cx="2448531" cy="1159831"/>
          </a:xfrm>
          <a:prstGeom prst="rect">
            <a:avLst/>
          </a:prstGeom>
        </p:spPr>
      </p:pic>
    </p:spTree>
    <p:extLst>
      <p:ext uri="{BB962C8B-B14F-4D97-AF65-F5344CB8AC3E}">
        <p14:creationId xmlns:p14="http://schemas.microsoft.com/office/powerpoint/2010/main" val="2525979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Content &amp; Graph - Horizont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p:nvPr>
        </p:nvSpPr>
        <p:spPr>
          <a:xfrm>
            <a:off x="1016002" y="3624466"/>
            <a:ext cx="10363199" cy="2319135"/>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Chart Placeholder 7"/>
          <p:cNvSpPr>
            <a:spLocks noGrp="1"/>
          </p:cNvSpPr>
          <p:nvPr>
            <p:ph type="chart" sz="quarter" idx="11"/>
          </p:nvPr>
        </p:nvSpPr>
        <p:spPr>
          <a:xfrm>
            <a:off x="1016000" y="1219200"/>
            <a:ext cx="10363200" cy="2286000"/>
          </a:xfrm>
          <a:prstGeom prst="rect">
            <a:avLst/>
          </a:prstGeom>
        </p:spPr>
        <p:txBody>
          <a:bodyPr/>
          <a:lstStyle>
            <a:lvl1pPr>
              <a:defRPr>
                <a:solidFill>
                  <a:schemeClr val="bg2"/>
                </a:solidFill>
              </a:defRPr>
            </a:lvl1pPr>
          </a:lstStyle>
          <a:p>
            <a:r>
              <a:rPr lang="en-US" dirty="0"/>
              <a:t>Click icon to add chart</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13"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423416755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prstGeom prst="rect">
            <a:avLst/>
          </a:prstGeo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a:prstGeom prst="rect">
            <a:avLst/>
          </a:prstGeo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533400" y="993738"/>
            <a:ext cx="11339513" cy="360000"/>
          </a:xfrm>
          <a:prstGeom prst="rect">
            <a:avLst/>
          </a:prstGeo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2"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48952711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Section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rgbClr val="5F5F5F"/>
                </a:solidFill>
                <a:latin typeface="Franklin Gothic Medium Cond" panose="020B0606030402020204" pitchFamily="34" charset="0"/>
              </a:defRPr>
            </a:lvl1pPr>
          </a:lstStyle>
          <a:p>
            <a:r>
              <a:rPr lang="en-US" dirty="0"/>
              <a:t>Section Title</a:t>
            </a:r>
          </a:p>
        </p:txBody>
      </p:sp>
    </p:spTree>
    <p:extLst>
      <p:ext uri="{BB962C8B-B14F-4D97-AF65-F5344CB8AC3E}">
        <p14:creationId xmlns:p14="http://schemas.microsoft.com/office/powerpoint/2010/main" val="177615804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6 x Content Block with Icon">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9" name="Freeform: Shape 8">
            <a:extLst>
              <a:ext uri="{FF2B5EF4-FFF2-40B4-BE49-F238E27FC236}">
                <a16:creationId xmlns:a16="http://schemas.microsoft.com/office/drawing/2014/main" id="{1706BC54-FE11-4237-96CC-8DA267DB5D7C}"/>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a:xfrm>
            <a:off x="4038601" y="6356351"/>
            <a:ext cx="4114800" cy="365125"/>
          </a:xfrm>
          <a:prstGeom prst="rect">
            <a:avLst/>
          </a:prstGeom>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a:xfrm>
            <a:off x="8610600" y="6356351"/>
            <a:ext cx="2743200" cy="365125"/>
          </a:xfrm>
          <a:prstGeom prst="rect">
            <a:avLst/>
          </a:prstGeom>
        </p:spPr>
        <p:txBody>
          <a:bodyPr/>
          <a:lstStyle/>
          <a:p>
            <a:fld id="{7BF2FA6E-A98A-47F4-8616-A662ABABC93C}" type="slidenum">
              <a:rPr lang="en-US" smtClean="0"/>
              <a:t>‹#›</a:t>
            </a:fld>
            <a:endParaRPr lang="en-US"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470581" y="2186444"/>
            <a:ext cx="2812282" cy="1242556"/>
          </a:xfrm>
          <a:prstGeom prst="rect">
            <a:avLst/>
          </a:prstGeo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470581" y="1775806"/>
            <a:ext cx="2812282" cy="297888"/>
          </a:xfrm>
          <a:prstGeom prst="rect">
            <a:avLst/>
          </a:prstGeo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31291" y="2186444"/>
            <a:ext cx="2812282" cy="1242556"/>
          </a:xfrm>
          <a:prstGeom prst="rect">
            <a:avLst/>
          </a:prstGeo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31291" y="1775806"/>
            <a:ext cx="2812282" cy="297888"/>
          </a:xfrm>
          <a:prstGeom prst="rect">
            <a:avLst/>
          </a:prstGeo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592000" y="2186444"/>
            <a:ext cx="2812282" cy="1242556"/>
          </a:xfrm>
          <a:prstGeom prst="rect">
            <a:avLst/>
          </a:prstGeo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592000" y="1775806"/>
            <a:ext cx="2812282" cy="297888"/>
          </a:xfrm>
          <a:prstGeom prst="rect">
            <a:avLst/>
          </a:prstGeo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9" name="Text Placeholder 4">
            <a:extLst>
              <a:ext uri="{FF2B5EF4-FFF2-40B4-BE49-F238E27FC236}">
                <a16:creationId xmlns:a16="http://schemas.microsoft.com/office/drawing/2014/main" id="{3E6D854C-C76F-49BA-9E74-F438CA8EA9E2}"/>
              </a:ext>
            </a:extLst>
          </p:cNvPr>
          <p:cNvSpPr>
            <a:spLocks noGrp="1"/>
          </p:cNvSpPr>
          <p:nvPr>
            <p:ph type="body" sz="quarter" idx="19" hasCustomPrompt="1"/>
          </p:nvPr>
        </p:nvSpPr>
        <p:spPr>
          <a:xfrm>
            <a:off x="1470581" y="4335857"/>
            <a:ext cx="2812282" cy="1242556"/>
          </a:xfrm>
          <a:prstGeom prst="rect">
            <a:avLst/>
          </a:prstGeo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0" name="Text Placeholder 12">
            <a:extLst>
              <a:ext uri="{FF2B5EF4-FFF2-40B4-BE49-F238E27FC236}">
                <a16:creationId xmlns:a16="http://schemas.microsoft.com/office/drawing/2014/main" id="{AD447D7D-C1F4-4AD4-AE22-EB8E7F1C419E}"/>
              </a:ext>
            </a:extLst>
          </p:cNvPr>
          <p:cNvSpPr>
            <a:spLocks noGrp="1"/>
          </p:cNvSpPr>
          <p:nvPr>
            <p:ph type="body" sz="quarter" idx="20" hasCustomPrompt="1"/>
          </p:nvPr>
        </p:nvSpPr>
        <p:spPr>
          <a:xfrm>
            <a:off x="1470581" y="3925219"/>
            <a:ext cx="2812282" cy="297888"/>
          </a:xfrm>
          <a:prstGeom prst="rect">
            <a:avLst/>
          </a:prstGeo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1" name="Text Placeholder 4">
            <a:extLst>
              <a:ext uri="{FF2B5EF4-FFF2-40B4-BE49-F238E27FC236}">
                <a16:creationId xmlns:a16="http://schemas.microsoft.com/office/drawing/2014/main" id="{849DF703-38D0-4214-9432-83570E10EFED}"/>
              </a:ext>
            </a:extLst>
          </p:cNvPr>
          <p:cNvSpPr>
            <a:spLocks noGrp="1"/>
          </p:cNvSpPr>
          <p:nvPr>
            <p:ph type="body" sz="quarter" idx="21" hasCustomPrompt="1"/>
          </p:nvPr>
        </p:nvSpPr>
        <p:spPr>
          <a:xfrm>
            <a:off x="5031291" y="4335857"/>
            <a:ext cx="2812282" cy="1242556"/>
          </a:xfrm>
          <a:prstGeom prst="rect">
            <a:avLst/>
          </a:prstGeo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Text Placeholder 12">
            <a:extLst>
              <a:ext uri="{FF2B5EF4-FFF2-40B4-BE49-F238E27FC236}">
                <a16:creationId xmlns:a16="http://schemas.microsoft.com/office/drawing/2014/main" id="{F9EB6572-1A9F-4672-8E42-A4E15451CA20}"/>
              </a:ext>
            </a:extLst>
          </p:cNvPr>
          <p:cNvSpPr>
            <a:spLocks noGrp="1"/>
          </p:cNvSpPr>
          <p:nvPr>
            <p:ph type="body" sz="quarter" idx="22" hasCustomPrompt="1"/>
          </p:nvPr>
        </p:nvSpPr>
        <p:spPr>
          <a:xfrm>
            <a:off x="5031291" y="3925219"/>
            <a:ext cx="2812282" cy="297888"/>
          </a:xfrm>
          <a:prstGeom prst="rect">
            <a:avLst/>
          </a:prstGeo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3" name="Text Placeholder 4">
            <a:extLst>
              <a:ext uri="{FF2B5EF4-FFF2-40B4-BE49-F238E27FC236}">
                <a16:creationId xmlns:a16="http://schemas.microsoft.com/office/drawing/2014/main" id="{0740EB70-455C-47FF-9A9A-0D78D202ED03}"/>
              </a:ext>
            </a:extLst>
          </p:cNvPr>
          <p:cNvSpPr>
            <a:spLocks noGrp="1"/>
          </p:cNvSpPr>
          <p:nvPr>
            <p:ph type="body" sz="quarter" idx="23" hasCustomPrompt="1"/>
          </p:nvPr>
        </p:nvSpPr>
        <p:spPr>
          <a:xfrm>
            <a:off x="8592000" y="4335857"/>
            <a:ext cx="2812282" cy="1242556"/>
          </a:xfrm>
          <a:prstGeom prst="rect">
            <a:avLst/>
          </a:prstGeo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4" name="Text Placeholder 12">
            <a:extLst>
              <a:ext uri="{FF2B5EF4-FFF2-40B4-BE49-F238E27FC236}">
                <a16:creationId xmlns:a16="http://schemas.microsoft.com/office/drawing/2014/main" id="{CD9A5773-4F50-4631-9B7A-0A2D83E5DC28}"/>
              </a:ext>
            </a:extLst>
          </p:cNvPr>
          <p:cNvSpPr>
            <a:spLocks noGrp="1"/>
          </p:cNvSpPr>
          <p:nvPr>
            <p:ph type="body" sz="quarter" idx="24" hasCustomPrompt="1"/>
          </p:nvPr>
        </p:nvSpPr>
        <p:spPr>
          <a:xfrm>
            <a:off x="8592000" y="3925219"/>
            <a:ext cx="2812282" cy="297888"/>
          </a:xfrm>
          <a:prstGeom prst="rect">
            <a:avLst/>
          </a:prstGeo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Tree>
    <p:extLst>
      <p:ext uri="{BB962C8B-B14F-4D97-AF65-F5344CB8AC3E}">
        <p14:creationId xmlns:p14="http://schemas.microsoft.com/office/powerpoint/2010/main" val="126937218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itle and Subtitle Only - Full Photo">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a:prstGeom prst="rect">
            <a:avLst/>
          </a:prstGeo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a:xfrm>
            <a:off x="4038601" y="6356351"/>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a:xfrm>
            <a:off x="8610600" y="6356351"/>
            <a:ext cx="2743200" cy="365125"/>
          </a:xfrm>
          <a:prstGeom prst="rect">
            <a:avLst/>
          </a:prstGeom>
        </p:spPr>
        <p:txBody>
          <a:bodyPr/>
          <a:lstStyle/>
          <a:p>
            <a:fld id="{7BF2FA6E-A98A-47F4-8616-A662ABABC93C}" type="slidenum">
              <a:rPr lang="en-US" smtClean="0"/>
              <a:t>‹#›</a:t>
            </a:fld>
            <a:endParaRPr lang="en-US" dirty="0"/>
          </a:p>
        </p:txBody>
      </p:sp>
      <p:sp>
        <p:nvSpPr>
          <p:cNvPr id="9" name="Freeform: Shape 8">
            <a:extLst>
              <a:ext uri="{FF2B5EF4-FFF2-40B4-BE49-F238E27FC236}">
                <a16:creationId xmlns:a16="http://schemas.microsoft.com/office/drawing/2014/main" id="{C6E75A4B-2655-4B0E-8D3B-0068F57D3D9B}"/>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a16="http://schemas.microsoft.com/office/drawing/2014/main" id="{0A18EF7D-14D0-4362-B8BD-722D3D54D429}"/>
              </a:ext>
            </a:extLst>
          </p:cNvPr>
          <p:cNvSpPr>
            <a:spLocks noGrp="1"/>
          </p:cNvSpPr>
          <p:nvPr>
            <p:ph type="body" sz="quarter" idx="13" hasCustomPrompt="1"/>
          </p:nvPr>
        </p:nvSpPr>
        <p:spPr>
          <a:xfrm>
            <a:off x="684213" y="1405643"/>
            <a:ext cx="7559675" cy="360000"/>
          </a:xfrm>
          <a:prstGeom prst="rect">
            <a:avLst/>
          </a:prstGeom>
        </p:spPr>
        <p:txBody>
          <a:bodyPr/>
          <a:lstStyle>
            <a:lvl1pPr marL="0" indent="0">
              <a:buNone/>
              <a:defRPr sz="2200">
                <a:solidFill>
                  <a:schemeClr val="bg1"/>
                </a:solidFill>
                <a:latin typeface="+mj-lt"/>
              </a:defRPr>
            </a:lvl1pPr>
          </a:lstStyle>
          <a:p>
            <a:pPr lvl="0"/>
            <a:r>
              <a:rPr lang="en-US" dirty="0"/>
              <a:t>SUBTITLE</a:t>
            </a:r>
          </a:p>
        </p:txBody>
      </p:sp>
    </p:spTree>
    <p:extLst>
      <p:ext uri="{BB962C8B-B14F-4D97-AF65-F5344CB8AC3E}">
        <p14:creationId xmlns:p14="http://schemas.microsoft.com/office/powerpoint/2010/main" val="62927460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hree Secti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533400" y="997038"/>
            <a:ext cx="11340000" cy="360000"/>
          </a:xfrm>
          <a:prstGeom prst="rect">
            <a:avLst/>
          </a:prstGeo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a:prstGeom prst="rect">
            <a:avLst/>
          </a:prstGeo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a:prstGeom prst="rect">
            <a:avLst/>
          </a:prstGeo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a:prstGeom prst="rect">
            <a:avLst/>
          </a:prstGeo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
        <p:nvSpPr>
          <p:cNvPr id="15"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196698124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533400" y="956941"/>
            <a:ext cx="11339513" cy="360000"/>
          </a:xfrm>
          <a:prstGeom prst="rect">
            <a:avLst/>
          </a:prstGeo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9"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427625605"/>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2BCB80-6997-4274-AAFE-65C2CCFFFD10}"/>
              </a:ext>
            </a:extLst>
          </p:cNvPr>
          <p:cNvCxnSpPr>
            <a:cxnSpLocks/>
          </p:cNvCxnSpPr>
          <p:nvPr/>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a:prstGeom prst="rect">
            <a:avLst/>
          </a:prstGeo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a:prstGeom prst="rect">
            <a:avLst/>
          </a:prstGeo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a:prstGeom prst="rect">
            <a:avLst/>
          </a:prstGeo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6"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389567136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prstGeom prst="rect">
            <a:avLst/>
          </a:prstGeo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prstGeom prst="rect">
            <a:avLst/>
          </a:prstGeo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prstGeom prst="rect">
            <a:avLst/>
          </a:prstGeo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prstGeom prst="rect">
            <a:avLst/>
          </a:prstGeo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prstGeom prst="rect">
            <a:avLst/>
          </a:prstGeo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prstGeom prst="rect">
            <a:avLst/>
          </a:prstGeo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615156" y="1008000"/>
            <a:ext cx="11339513" cy="360000"/>
          </a:xfrm>
          <a:prstGeom prst="rect">
            <a:avLst/>
          </a:prstGeo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5"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384051641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615156" y="1008000"/>
            <a:ext cx="11339513" cy="360000"/>
          </a:xfrm>
          <a:prstGeom prst="rect">
            <a:avLst/>
          </a:prstGeo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9"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4346046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 y="2428"/>
            <a:ext cx="12189457" cy="6853143"/>
          </a:xfrm>
          <a:prstGeom prst="rect">
            <a:avLst/>
          </a:prstGeom>
        </p:spPr>
      </p:pic>
      <p:sp>
        <p:nvSpPr>
          <p:cNvPr id="10" name="Title 1">
            <a:extLst>
              <a:ext uri="{FF2B5EF4-FFF2-40B4-BE49-F238E27FC236}">
                <a16:creationId xmlns:a16="http://schemas.microsoft.com/office/drawing/2014/main" id="{0F52F572-72A2-5A4D-BD1B-4E3CC3210B4E}"/>
              </a:ext>
            </a:extLst>
          </p:cNvPr>
          <p:cNvSpPr>
            <a:spLocks noGrp="1"/>
          </p:cNvSpPr>
          <p:nvPr>
            <p:ph type="ctrTitle" hasCustomPrompt="1"/>
          </p:nvPr>
        </p:nvSpPr>
        <p:spPr>
          <a:xfrm>
            <a:off x="2362200" y="2215785"/>
            <a:ext cx="8432800" cy="1447800"/>
          </a:xfrm>
        </p:spPr>
        <p:txBody>
          <a:bodyPr anchor="b">
            <a:noAutofit/>
          </a:bodyPr>
          <a:lstStyle>
            <a:lvl1pPr algn="ctr">
              <a:defRPr sz="3600" baseline="0">
                <a:solidFill>
                  <a:srgbClr val="FFFFFF"/>
                </a:solidFill>
                <a:latin typeface="Franklin Gothic Medium Cond" panose="020B0606030402020204" pitchFamily="34" charset="0"/>
              </a:defRPr>
            </a:lvl1pPr>
          </a:lstStyle>
          <a:p>
            <a:r>
              <a:rPr lang="en-US" dirty="0"/>
              <a:t>Presentation Title</a:t>
            </a:r>
          </a:p>
        </p:txBody>
      </p:sp>
      <p:pic>
        <p:nvPicPr>
          <p:cNvPr id="4" name="Picture 3">
            <a:extLst>
              <a:ext uri="{FF2B5EF4-FFF2-40B4-BE49-F238E27FC236}">
                <a16:creationId xmlns:a16="http://schemas.microsoft.com/office/drawing/2014/main" id="{2F83E9ED-4C26-4444-8B30-BE7DD8D09A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043" t="29040" r="12609" b="30762"/>
          <a:stretch/>
        </p:blipFill>
        <p:spPr>
          <a:xfrm>
            <a:off x="237536" y="5545769"/>
            <a:ext cx="2448531" cy="1159831"/>
          </a:xfrm>
          <a:prstGeom prst="rect">
            <a:avLst/>
          </a:prstGeom>
        </p:spPr>
      </p:pic>
    </p:spTree>
    <p:extLst>
      <p:ext uri="{BB962C8B-B14F-4D97-AF65-F5344CB8AC3E}">
        <p14:creationId xmlns:p14="http://schemas.microsoft.com/office/powerpoint/2010/main" val="2364246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Present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hasCustomPrompt="1"/>
          </p:nvPr>
        </p:nvSpPr>
        <p:spPr>
          <a:xfrm>
            <a:off x="6096000" y="3352802"/>
            <a:ext cx="4470400" cy="380999"/>
          </a:xfrm>
          <a:prstGeom prst="rect">
            <a:avLst/>
          </a:prstGeom>
        </p:spPr>
        <p:txBody>
          <a:bodyPr>
            <a:noAutofit/>
          </a:bodyPr>
          <a:lstStyle>
            <a:lvl1pPr>
              <a:spcBef>
                <a:spcPts val="1200"/>
              </a:spcBef>
              <a:buNone/>
              <a:defRPr lang="en-US" sz="2400" cap="all" baseline="0" dirty="0" smtClean="0">
                <a:solidFill>
                  <a:schemeClr val="bg2"/>
                </a:solidFill>
                <a:latin typeface="Franklin Gothic Medium Cond" pitchFamily="34" charset="0"/>
              </a:defRPr>
            </a:lvl1pPr>
            <a:lvl2pPr marL="174625" indent="-174625">
              <a:buSzPct val="80000"/>
              <a:buFont typeface="Arial" pitchFamily="34" charset="0"/>
              <a:buChar char="•"/>
              <a:defRPr sz="2000">
                <a:solidFill>
                  <a:schemeClr val="tx1">
                    <a:lumMod val="65000"/>
                    <a:lumOff val="35000"/>
                  </a:schemeClr>
                </a:solidFill>
              </a:defRPr>
            </a:lvl2pPr>
            <a:lvl3pPr marL="341313" indent="-166688">
              <a:lnSpc>
                <a:spcPct val="100000"/>
              </a:lnSpc>
              <a:spcBef>
                <a:spcPts val="0"/>
              </a:spcBef>
              <a:buFont typeface="Calibri" pitchFamily="34" charset="0"/>
              <a:buChar char="-"/>
              <a:defRPr sz="1600">
                <a:solidFill>
                  <a:schemeClr val="bg1">
                    <a:lumMod val="50000"/>
                  </a:schemeClr>
                </a:solidFill>
              </a:defRPr>
            </a:lvl3pPr>
            <a:lvl4pPr marL="461963" indent="-120650">
              <a:lnSpc>
                <a:spcPct val="100000"/>
              </a:lnSpc>
              <a:spcBef>
                <a:spcPts val="0"/>
              </a:spcBef>
              <a:buSzPct val="50000"/>
              <a:buFont typeface="Courier New" pitchFamily="49" charset="0"/>
              <a:buChar char="o"/>
              <a:defRPr sz="1400">
                <a:solidFill>
                  <a:schemeClr val="tx1">
                    <a:lumMod val="65000"/>
                    <a:lumOff val="35000"/>
                  </a:schemeClr>
                </a:solidFill>
              </a:defRPr>
            </a:lvl4pPr>
            <a:lvl5pPr>
              <a:defRPr sz="1800">
                <a:solidFill>
                  <a:schemeClr val="tx1">
                    <a:lumMod val="65000"/>
                    <a:lumOff val="35000"/>
                  </a:schemeClr>
                </a:solidFill>
              </a:defRPr>
            </a:lvl5pPr>
          </a:lstStyle>
          <a:p>
            <a:r>
              <a:rPr lang="en-US" sz="2400" spc="100" dirty="0">
                <a:solidFill>
                  <a:schemeClr val="tx1">
                    <a:lumMod val="65000"/>
                    <a:lumOff val="35000"/>
                  </a:schemeClr>
                </a:solidFill>
                <a:latin typeface="Franklin Gothic Medium Cond" pitchFamily="34" charset="0"/>
                <a:ea typeface="+mj-ea"/>
                <a:cs typeface="+mj-cs"/>
              </a:rPr>
              <a:t>FIRST LAST</a:t>
            </a:r>
          </a:p>
        </p:txBody>
      </p:sp>
      <p:sp>
        <p:nvSpPr>
          <p:cNvPr id="8" name="Picture Placeholder 7"/>
          <p:cNvSpPr>
            <a:spLocks noGrp="1"/>
          </p:cNvSpPr>
          <p:nvPr>
            <p:ph type="pic" sz="quarter" idx="11"/>
          </p:nvPr>
        </p:nvSpPr>
        <p:spPr>
          <a:xfrm>
            <a:off x="2133600" y="2057400"/>
            <a:ext cx="3657600" cy="2743200"/>
          </a:xfrm>
          <a:prstGeom prst="rect">
            <a:avLst/>
          </a:prstGeom>
        </p:spPr>
        <p:txBody>
          <a:bodyPr/>
          <a:lstStyle/>
          <a:p>
            <a:r>
              <a:rPr lang="en-US" dirty="0"/>
              <a:t>Click icon to add picture</a:t>
            </a:r>
          </a:p>
        </p:txBody>
      </p:sp>
      <p:sp>
        <p:nvSpPr>
          <p:cNvPr id="10" name="Text Placeholder 9"/>
          <p:cNvSpPr>
            <a:spLocks noGrp="1"/>
          </p:cNvSpPr>
          <p:nvPr>
            <p:ph type="body" sz="quarter" idx="12" hasCustomPrompt="1"/>
          </p:nvPr>
        </p:nvSpPr>
        <p:spPr>
          <a:xfrm>
            <a:off x="6096000" y="3733800"/>
            <a:ext cx="4470400" cy="304800"/>
          </a:xfrm>
          <a:prstGeom prst="rect">
            <a:avLst/>
          </a:prstGeom>
        </p:spPr>
        <p:txBody>
          <a:bodyPr/>
          <a:lstStyle>
            <a:lvl1pPr>
              <a:lnSpc>
                <a:spcPts val="1600"/>
              </a:lnSpc>
              <a:buNone/>
              <a:defRPr lang="en-US" sz="1200" b="0" smtClean="0">
                <a:solidFill>
                  <a:schemeClr val="bg2"/>
                </a:solidFill>
                <a:latin typeface="Franklin Gothic Book" pitchFamily="34" charset="0"/>
              </a:defRPr>
            </a:lvl1pPr>
          </a:lstStyle>
          <a:p>
            <a:pPr>
              <a:lnSpc>
                <a:spcPts val="1600"/>
              </a:lnSpc>
            </a:pPr>
            <a:r>
              <a:rPr lang="en-US" sz="1400" spc="100" dirty="0">
                <a:solidFill>
                  <a:schemeClr val="tx1">
                    <a:lumMod val="65000"/>
                    <a:lumOff val="35000"/>
                  </a:schemeClr>
                </a:solidFill>
                <a:latin typeface="Franklin Gothic Medium Cond" pitchFamily="34" charset="0"/>
                <a:ea typeface="+mj-ea"/>
                <a:cs typeface="+mj-cs"/>
              </a:rPr>
              <a:t>Title</a:t>
            </a:r>
          </a:p>
          <a:p>
            <a:pPr lvl="0"/>
            <a:endParaRPr lang="en-US" dirty="0"/>
          </a:p>
        </p:txBody>
      </p:sp>
      <p:sp>
        <p:nvSpPr>
          <p:cNvPr id="12" name="Text Placeholder 11"/>
          <p:cNvSpPr>
            <a:spLocks noGrp="1"/>
          </p:cNvSpPr>
          <p:nvPr>
            <p:ph type="body" sz="quarter" idx="13" hasCustomPrompt="1"/>
          </p:nvPr>
        </p:nvSpPr>
        <p:spPr>
          <a:xfrm>
            <a:off x="6096000" y="4191000"/>
            <a:ext cx="4368800" cy="228600"/>
          </a:xfrm>
          <a:prstGeom prst="rect">
            <a:avLst/>
          </a:prstGeom>
        </p:spPr>
        <p:txBody>
          <a:bodyPr>
            <a:noAutofit/>
          </a:bodyPr>
          <a:lstStyle>
            <a:lvl1pPr>
              <a:spcBef>
                <a:spcPts val="1000"/>
              </a:spcBef>
              <a:buNone/>
              <a:defRPr lang="en-US" sz="1200" smtClean="0">
                <a:solidFill>
                  <a:schemeClr val="bg2"/>
                </a:solidFill>
                <a:latin typeface="Calibri" pitchFamily="34" charset="0"/>
              </a:defRPr>
            </a:lvl1pPr>
          </a:lstStyle>
          <a:p>
            <a:pPr>
              <a:spcBef>
                <a:spcPts val="1000"/>
              </a:spcBef>
            </a:pPr>
            <a:r>
              <a:rPr lang="en-US" sz="1200" dirty="0">
                <a:solidFill>
                  <a:schemeClr val="tx1">
                    <a:lumMod val="65000"/>
                    <a:lumOff val="35000"/>
                  </a:schemeClr>
                </a:solidFill>
                <a:latin typeface="Calibri" pitchFamily="34" charset="0"/>
                <a:ea typeface="+mj-ea"/>
                <a:cs typeface="+mj-cs"/>
              </a:rPr>
              <a:t>example@cottinghambutler.com</a:t>
            </a:r>
            <a:endParaRPr lang="en-US" dirty="0"/>
          </a:p>
        </p:txBody>
      </p:sp>
      <p:sp>
        <p:nvSpPr>
          <p:cNvPr id="14" name="Text Placeholder 13"/>
          <p:cNvSpPr>
            <a:spLocks noGrp="1"/>
          </p:cNvSpPr>
          <p:nvPr>
            <p:ph type="body" sz="quarter" idx="14" hasCustomPrompt="1"/>
          </p:nvPr>
        </p:nvSpPr>
        <p:spPr>
          <a:xfrm>
            <a:off x="6096000" y="4419600"/>
            <a:ext cx="4368800" cy="304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200" smtClean="0">
                <a:solidFill>
                  <a:schemeClr val="bg2"/>
                </a:solidFill>
                <a:latin typeface="Calibri"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chemeClr val="tx1">
                    <a:lumMod val="65000"/>
                    <a:lumOff val="35000"/>
                  </a:schemeClr>
                </a:solidFill>
                <a:latin typeface="Calibri" pitchFamily="34" charset="0"/>
                <a:ea typeface="+mj-ea"/>
                <a:cs typeface="+mj-cs"/>
              </a:rPr>
              <a:t>000.000.0000</a:t>
            </a:r>
          </a:p>
          <a:p>
            <a:pPr lvl="0"/>
            <a:endParaRPr lang="en-US" dirty="0"/>
          </a:p>
        </p:txBody>
      </p:sp>
      <p:sp>
        <p:nvSpPr>
          <p:cNvPr id="9" name="TextBox 8"/>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13"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142645825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Questions?">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rgbClr val="5F5F5F"/>
                </a:solidFill>
                <a:latin typeface="Franklin Gothic Medium Cond" panose="020B0606030402020204" pitchFamily="34" charset="0"/>
              </a:defRPr>
            </a:lvl1pPr>
          </a:lstStyle>
          <a:p>
            <a:r>
              <a:rPr lang="en-US" dirty="0"/>
              <a:t>Questions?</a:t>
            </a:r>
          </a:p>
        </p:txBody>
      </p:sp>
    </p:spTree>
    <p:extLst>
      <p:ext uri="{BB962C8B-B14F-4D97-AF65-F5344CB8AC3E}">
        <p14:creationId xmlns:p14="http://schemas.microsoft.com/office/powerpoint/2010/main" val="746325377"/>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Content Placeholder 4"/>
          <p:cNvSpPr>
            <a:spLocks noGrp="1"/>
          </p:cNvSpPr>
          <p:nvPr>
            <p:ph sz="quarter" idx="10" hasCustomPrompt="1"/>
          </p:nvPr>
        </p:nvSpPr>
        <p:spPr>
          <a:xfrm>
            <a:off x="1016002" y="1262265"/>
            <a:ext cx="50799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9" name="Content Placeholder 4"/>
          <p:cNvSpPr>
            <a:spLocks noGrp="1"/>
          </p:cNvSpPr>
          <p:nvPr>
            <p:ph sz="quarter" idx="11" hasCustomPrompt="1"/>
          </p:nvPr>
        </p:nvSpPr>
        <p:spPr>
          <a:xfrm>
            <a:off x="6400801" y="1262265"/>
            <a:ext cx="50799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chemeClr val="bg2"/>
                </a:solidFill>
              </a:defRPr>
            </a:lvl3pPr>
            <a:lvl4pPr marL="461963" indent="-120650">
              <a:lnSpc>
                <a:spcPct val="100000"/>
              </a:lnSpc>
              <a:spcBef>
                <a:spcPts val="0"/>
              </a:spcBef>
              <a:buSzPct val="50000"/>
              <a:buFont typeface="Courier New" pitchFamily="49" charset="0"/>
              <a:buChar char="o"/>
              <a:defRPr sz="1400">
                <a:solidFill>
                  <a:schemeClr val="bg2"/>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2931186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8" name="Table Placeholder 7"/>
          <p:cNvSpPr>
            <a:spLocks noGrp="1"/>
          </p:cNvSpPr>
          <p:nvPr>
            <p:ph type="tbl" sz="quarter" idx="11"/>
          </p:nvPr>
        </p:nvSpPr>
        <p:spPr>
          <a:xfrm>
            <a:off x="508000" y="1219200"/>
            <a:ext cx="10972800" cy="4724400"/>
          </a:xfrm>
          <a:prstGeom prst="rect">
            <a:avLst/>
          </a:prstGeom>
        </p:spPr>
        <p:txBody>
          <a:bodyPr/>
          <a:lstStyle>
            <a:lvl1pPr>
              <a:defRPr>
                <a:solidFill>
                  <a:schemeClr val="bg2"/>
                </a:solidFill>
              </a:defRPr>
            </a:lvl1pPr>
          </a:lstStyle>
          <a:p>
            <a:r>
              <a:rPr lang="en-US" dirty="0"/>
              <a:t>Click icon to add table</a:t>
            </a:r>
          </a:p>
        </p:txBody>
      </p:sp>
      <p:sp>
        <p:nvSpPr>
          <p:cNvPr id="5" name="TextBox 4"/>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9" name="Title 1"/>
          <p:cNvSpPr>
            <a:spLocks noGrp="1"/>
          </p:cNvSpPr>
          <p:nvPr>
            <p:ph type="title" hasCustomPrompt="1"/>
          </p:nvPr>
        </p:nvSpPr>
        <p:spPr>
          <a:xfrm>
            <a:off x="5334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136912322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178737912"/>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a:prstGeom prst="rect">
            <a:avLst/>
          </a:prstGeo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a:prstGeom prst="rect">
            <a:avLst/>
          </a:prstGeo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Title 1"/>
          <p:cNvSpPr>
            <a:spLocks noGrp="1"/>
          </p:cNvSpPr>
          <p:nvPr>
            <p:ph type="title" hasCustomPrompt="1"/>
          </p:nvPr>
        </p:nvSpPr>
        <p:spPr>
          <a:xfrm>
            <a:off x="609600" y="381000"/>
            <a:ext cx="10972800" cy="609600"/>
          </a:xfrm>
          <a:prstGeom prst="rect">
            <a:avLst/>
          </a:prstGeom>
        </p:spPr>
        <p:txBody>
          <a:bodyPr>
            <a:normAutofit/>
          </a:bodyPr>
          <a:lstStyle>
            <a:lvl1pPr>
              <a:defRPr sz="2800" cap="all" baseline="0">
                <a:solidFill>
                  <a:schemeClr val="bg1"/>
                </a:solidFill>
                <a:latin typeface="Franklin Gothic Medium Cond" panose="020B0606030402020204" pitchFamily="34" charset="0"/>
              </a:defRPr>
            </a:lvl1pPr>
          </a:lstStyle>
          <a:p>
            <a:r>
              <a:rPr lang="en-US" sz="2800" dirty="0">
                <a:solidFill>
                  <a:schemeClr val="bg1">
                    <a:lumMod val="50000"/>
                    <a:lumOff val="50000"/>
                  </a:schemeClr>
                </a:solidFill>
              </a:rPr>
              <a:t>CLICK TO EDIT MASTER TITLE STYLE</a:t>
            </a:r>
          </a:p>
        </p:txBody>
      </p:sp>
    </p:spTree>
    <p:extLst>
      <p:ext uri="{BB962C8B-B14F-4D97-AF65-F5344CB8AC3E}">
        <p14:creationId xmlns:p14="http://schemas.microsoft.com/office/powerpoint/2010/main" val="273850912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Presentati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5BD6E7-5E53-8041-902B-D2AA388127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2542903" y="5246037"/>
            <a:ext cx="5384800" cy="381000"/>
          </a:xfrm>
        </p:spPr>
        <p:txBody>
          <a:bodyPr>
            <a:noAutofit/>
          </a:bodyPr>
          <a:lstStyle>
            <a:lvl1pPr>
              <a:spcBef>
                <a:spcPts val="0"/>
              </a:spcBef>
              <a:buNone/>
              <a:tabLst>
                <a:tab pos="1200150" algn="l"/>
              </a:tabLst>
              <a:defRPr sz="1400" baseline="0">
                <a:solidFill>
                  <a:srgbClr val="FFFFFF"/>
                </a:solidFill>
              </a:defRPr>
            </a:lvl1pPr>
          </a:lstStyle>
          <a:p>
            <a:pPr lvl="0"/>
            <a:r>
              <a:rPr lang="en-US" dirty="0"/>
              <a:t>John Smith, Sales Executive</a:t>
            </a:r>
          </a:p>
        </p:txBody>
      </p:sp>
      <p:sp>
        <p:nvSpPr>
          <p:cNvPr id="7" name="TextBox 6"/>
          <p:cNvSpPr txBox="1"/>
          <p:nvPr userDrawn="1"/>
        </p:nvSpPr>
        <p:spPr>
          <a:xfrm>
            <a:off x="917303" y="5246038"/>
            <a:ext cx="19304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b="1" kern="1200" baseline="0" dirty="0">
                <a:solidFill>
                  <a:srgbClr val="FFFFFF"/>
                </a:solidFill>
                <a:latin typeface="+mn-lt"/>
                <a:ea typeface="+mn-ea"/>
                <a:cs typeface="+mn-cs"/>
              </a:rPr>
              <a:t>Presented By  </a:t>
            </a:r>
            <a:r>
              <a:rPr lang="en-US" sz="1400" kern="1200" baseline="0" dirty="0">
                <a:solidFill>
                  <a:srgbClr val="FFFFFF"/>
                </a:solidFill>
                <a:latin typeface="+mn-lt"/>
                <a:ea typeface="+mn-ea"/>
                <a:cs typeface="+mn-cs"/>
              </a:rPr>
              <a:t>|</a:t>
            </a:r>
          </a:p>
        </p:txBody>
      </p:sp>
      <p:sp>
        <p:nvSpPr>
          <p:cNvPr id="11" name="Title 1">
            <a:extLst>
              <a:ext uri="{FF2B5EF4-FFF2-40B4-BE49-F238E27FC236}">
                <a16:creationId xmlns:a16="http://schemas.microsoft.com/office/drawing/2014/main" id="{DDF2BE73-48DF-A34E-9791-BAA5A008FBF3}"/>
              </a:ext>
            </a:extLst>
          </p:cNvPr>
          <p:cNvSpPr>
            <a:spLocks noGrp="1"/>
          </p:cNvSpPr>
          <p:nvPr>
            <p:ph type="ctrTitle" hasCustomPrompt="1"/>
          </p:nvPr>
        </p:nvSpPr>
        <p:spPr>
          <a:xfrm>
            <a:off x="914400" y="3017332"/>
            <a:ext cx="8432800" cy="1447800"/>
          </a:xfrm>
        </p:spPr>
        <p:txBody>
          <a:bodyPr anchor="b">
            <a:noAutofit/>
          </a:bodyPr>
          <a:lstStyle>
            <a:lvl1pPr>
              <a:defRPr sz="4800" cap="all" baseline="0">
                <a:solidFill>
                  <a:srgbClr val="FFFFFF"/>
                </a:solidFill>
                <a:latin typeface="Franklin Gothic Medium Cond" panose="020B0606030402020204" pitchFamily="34" charset="0"/>
              </a:defRPr>
            </a:lvl1pPr>
          </a:lstStyle>
          <a:p>
            <a:r>
              <a:rPr lang="en-US" dirty="0"/>
              <a:t>Presentation Title</a:t>
            </a:r>
          </a:p>
        </p:txBody>
      </p:sp>
      <p:sp>
        <p:nvSpPr>
          <p:cNvPr id="12" name="Text Placeholder 8">
            <a:extLst>
              <a:ext uri="{FF2B5EF4-FFF2-40B4-BE49-F238E27FC236}">
                <a16:creationId xmlns:a16="http://schemas.microsoft.com/office/drawing/2014/main" id="{C6FBD1D7-C477-AE44-B001-B5683A7DDF5E}"/>
              </a:ext>
            </a:extLst>
          </p:cNvPr>
          <p:cNvSpPr>
            <a:spLocks noGrp="1"/>
          </p:cNvSpPr>
          <p:nvPr>
            <p:ph type="body" sz="quarter" idx="12" hasCustomPrompt="1"/>
          </p:nvPr>
        </p:nvSpPr>
        <p:spPr>
          <a:xfrm>
            <a:off x="914400" y="4465132"/>
            <a:ext cx="6807200" cy="304800"/>
          </a:xfrm>
        </p:spPr>
        <p:txBody>
          <a:bodyPr>
            <a:noAutofit/>
          </a:bodyPr>
          <a:lstStyle>
            <a:lvl1pPr>
              <a:spcBef>
                <a:spcPts val="0"/>
              </a:spcBef>
              <a:buNone/>
              <a:tabLst>
                <a:tab pos="1200150" algn="l"/>
              </a:tabLst>
              <a:defRPr sz="1400" baseline="0">
                <a:solidFill>
                  <a:srgbClr val="FFFFFF"/>
                </a:solidFill>
              </a:defRPr>
            </a:lvl1pPr>
          </a:lstStyle>
          <a:p>
            <a:pPr lvl="0"/>
            <a:r>
              <a:rPr lang="en-US" dirty="0"/>
              <a:t>January 1, 2016</a:t>
            </a:r>
          </a:p>
        </p:txBody>
      </p:sp>
    </p:spTree>
    <p:extLst>
      <p:ext uri="{BB962C8B-B14F-4D97-AF65-F5344CB8AC3E}">
        <p14:creationId xmlns:p14="http://schemas.microsoft.com/office/powerpoint/2010/main" val="636937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Mission 0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802B57D-73DC-3D4C-B4D7-B4B8381A668B}"/>
              </a:ext>
            </a:extLst>
          </p:cNvPr>
          <p:cNvSpPr>
            <a:spLocks noGrp="1"/>
          </p:cNvSpPr>
          <p:nvPr>
            <p:ph type="pic" sz="quarter" idx="10"/>
          </p:nvPr>
        </p:nvSpPr>
        <p:spPr>
          <a:xfrm>
            <a:off x="0" y="651013"/>
            <a:ext cx="4801851" cy="5555974"/>
          </a:xfrm>
          <a:custGeom>
            <a:avLst/>
            <a:gdLst>
              <a:gd name="connsiteX0" fmla="*/ 0 w 9601201"/>
              <a:gd name="connsiteY0" fmla="*/ 0 h 11111948"/>
              <a:gd name="connsiteX1" fmla="*/ 7749173 w 9601201"/>
              <a:gd name="connsiteY1" fmla="*/ 0 h 11111948"/>
              <a:gd name="connsiteX2" fmla="*/ 9601201 w 9601201"/>
              <a:gd name="connsiteY2" fmla="*/ 1852028 h 11111948"/>
              <a:gd name="connsiteX3" fmla="*/ 9601201 w 9601201"/>
              <a:gd name="connsiteY3" fmla="*/ 9259920 h 11111948"/>
              <a:gd name="connsiteX4" fmla="*/ 7749173 w 9601201"/>
              <a:gd name="connsiteY4" fmla="*/ 11111948 h 11111948"/>
              <a:gd name="connsiteX5" fmla="*/ 0 w 9601201"/>
              <a:gd name="connsiteY5" fmla="*/ 11111948 h 1111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1201" h="11111948">
                <a:moveTo>
                  <a:pt x="0" y="0"/>
                </a:moveTo>
                <a:lnTo>
                  <a:pt x="7749173" y="0"/>
                </a:lnTo>
                <a:cubicBezTo>
                  <a:pt x="8772020" y="0"/>
                  <a:pt x="9601201" y="829181"/>
                  <a:pt x="9601201" y="1852028"/>
                </a:cubicBezTo>
                <a:lnTo>
                  <a:pt x="9601201" y="9259920"/>
                </a:lnTo>
                <a:cubicBezTo>
                  <a:pt x="9601201" y="10282767"/>
                  <a:pt x="8772020" y="11111948"/>
                  <a:pt x="7749173" y="11111948"/>
                </a:cubicBezTo>
                <a:lnTo>
                  <a:pt x="0" y="11111948"/>
                </a:lnTo>
                <a:close/>
              </a:path>
            </a:pathLst>
          </a:custGeom>
          <a:solidFill>
            <a:srgbClr val="F2F2F2"/>
          </a:solidFill>
          <a:ln>
            <a:noFill/>
          </a:ln>
          <a:effectLst>
            <a:outerShdw blurRad="635000" algn="ctr" rotWithShape="0">
              <a:srgbClr val="CDCDCD">
                <a:alpha val="20000"/>
              </a:srgbClr>
            </a:outerShdw>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4005734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uccess Stor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1262265"/>
            <a:ext cx="10363199" cy="4800600"/>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4" name="Picture Placeholder 3">
            <a:extLst>
              <a:ext uri="{FF2B5EF4-FFF2-40B4-BE49-F238E27FC236}">
                <a16:creationId xmlns:a16="http://schemas.microsoft.com/office/drawing/2014/main" id="{EDB9662D-5930-4E40-BC73-01D116AEADF9}"/>
              </a:ext>
            </a:extLst>
          </p:cNvPr>
          <p:cNvSpPr>
            <a:spLocks noGrp="1"/>
          </p:cNvSpPr>
          <p:nvPr>
            <p:ph type="pic" sz="quarter" idx="11"/>
          </p:nvPr>
        </p:nvSpPr>
        <p:spPr>
          <a:xfrm>
            <a:off x="812799" y="1262265"/>
            <a:ext cx="1861936" cy="1861936"/>
          </a:xfrm>
        </p:spPr>
        <p:txBody>
          <a:bodyPr/>
          <a:lstStyle/>
          <a:p>
            <a:endParaRPr lang="en-US" dirty="0"/>
          </a:p>
        </p:txBody>
      </p:sp>
    </p:spTree>
    <p:extLst>
      <p:ext uri="{BB962C8B-B14F-4D97-AF65-F5344CB8AC3E}">
        <p14:creationId xmlns:p14="http://schemas.microsoft.com/office/powerpoint/2010/main" val="2524005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1F443-0F8C-9D48-B611-4475008C4F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8" y="72"/>
            <a:ext cx="12169336" cy="6857928"/>
          </a:xfrm>
          <a:prstGeom prst="rect">
            <a:avLst/>
          </a:prstGeom>
        </p:spPr>
      </p:pic>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rgbClr val="FFFFFF"/>
                </a:solidFill>
              </a:rPr>
              <a:pPr algn="ctr"/>
              <a:t>‹#›</a:t>
            </a:fld>
            <a:endParaRPr lang="en-US" sz="1200" dirty="0">
              <a:solidFill>
                <a:srgbClr val="FFFFFF"/>
              </a:solidFill>
            </a:endParaRPr>
          </a:p>
        </p:txBody>
      </p:sp>
      <p:sp>
        <p:nvSpPr>
          <p:cNvPr id="9" name="Title 1">
            <a:extLst>
              <a:ext uri="{FF2B5EF4-FFF2-40B4-BE49-F238E27FC236}">
                <a16:creationId xmlns:a16="http://schemas.microsoft.com/office/drawing/2014/main" id="{4556DDB5-908F-9945-84C1-DDAC52F54A0D}"/>
              </a:ext>
            </a:extLst>
          </p:cNvPr>
          <p:cNvSpPr>
            <a:spLocks noGrp="1"/>
          </p:cNvSpPr>
          <p:nvPr>
            <p:ph type="title" hasCustomPrompt="1"/>
          </p:nvPr>
        </p:nvSpPr>
        <p:spPr>
          <a:xfrm>
            <a:off x="508000" y="304800"/>
            <a:ext cx="10972800" cy="609600"/>
          </a:xfrm>
        </p:spPr>
        <p:txBody>
          <a:bodyPr>
            <a:normAutofit/>
          </a:bodyPr>
          <a:lstStyle>
            <a:lvl1pPr>
              <a:defRPr sz="2600" cap="all" baseline="0">
                <a:solidFill>
                  <a:srgbClr val="FFFFFF"/>
                </a:solidFill>
                <a:latin typeface="Franklin Gothic Medium Cond" panose="020B0606030402020204" pitchFamily="34" charset="0"/>
              </a:defRPr>
            </a:lvl1pPr>
          </a:lstStyle>
          <a:p>
            <a:r>
              <a:rPr lang="en-US" dirty="0"/>
              <a:t>CLICK TO EDIT MASTER TITLE STYLE</a:t>
            </a:r>
          </a:p>
        </p:txBody>
      </p:sp>
    </p:spTree>
    <p:extLst>
      <p:ext uri="{BB962C8B-B14F-4D97-AF65-F5344CB8AC3E}">
        <p14:creationId xmlns:p14="http://schemas.microsoft.com/office/powerpoint/2010/main" val="160883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1262265"/>
            <a:ext cx="10363199" cy="4800600"/>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8" name="Picture 7">
            <a:extLst>
              <a:ext uri="{FF2B5EF4-FFF2-40B4-BE49-F238E27FC236}">
                <a16:creationId xmlns:a16="http://schemas.microsoft.com/office/drawing/2014/main" id="{61C47795-E1CA-2D43-AE2E-3949D6A9CD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18" t="30424" r="11326" b="35333"/>
          <a:stretch/>
        </p:blipFill>
        <p:spPr>
          <a:xfrm>
            <a:off x="201159" y="5595735"/>
            <a:ext cx="2524076" cy="983962"/>
          </a:xfrm>
          <a:prstGeom prst="rect">
            <a:avLst/>
          </a:prstGeom>
        </p:spPr>
      </p:pic>
    </p:spTree>
    <p:extLst>
      <p:ext uri="{BB962C8B-B14F-4D97-AF65-F5344CB8AC3E}">
        <p14:creationId xmlns:p14="http://schemas.microsoft.com/office/powerpoint/2010/main" val="25373228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Presentation Title</a:t>
            </a:r>
          </a:p>
        </p:txBody>
      </p:sp>
      <p:sp>
        <p:nvSpPr>
          <p:cNvPr id="9" name="Text Placeholder 8"/>
          <p:cNvSpPr>
            <a:spLocks noGrp="1"/>
          </p:cNvSpPr>
          <p:nvPr>
            <p:ph type="body" sz="quarter" idx="10" hasCustomPrompt="1"/>
          </p:nvPr>
        </p:nvSpPr>
        <p:spPr>
          <a:xfrm>
            <a:off x="3149600" y="3200400"/>
            <a:ext cx="6807200" cy="1219200"/>
          </a:xfrm>
          <a:prstGeom prst="rect">
            <a:avLst/>
          </a:prstGeom>
        </p:spPr>
        <p:txBody>
          <a:bodyPr>
            <a:noAutofit/>
          </a:bodyPr>
          <a:lstStyle>
            <a:lvl1pPr>
              <a:spcBef>
                <a:spcPts val="0"/>
              </a:spcBef>
              <a:buNone/>
              <a:tabLst>
                <a:tab pos="1200150" algn="l"/>
              </a:tabLst>
              <a:defRPr sz="1400" baseline="0">
                <a:solidFill>
                  <a:srgbClr val="606060"/>
                </a:solidFill>
              </a:defRPr>
            </a:lvl1pPr>
          </a:lstStyle>
          <a:p>
            <a:pPr lvl="0"/>
            <a:r>
              <a:rPr lang="en-US" dirty="0"/>
              <a:t>John Smith, Sales Executive</a:t>
            </a:r>
          </a:p>
        </p:txBody>
      </p:sp>
      <p:sp>
        <p:nvSpPr>
          <p:cNvPr id="7" name="TextBox 6"/>
          <p:cNvSpPr txBox="1"/>
          <p:nvPr userDrawn="1"/>
        </p:nvSpPr>
        <p:spPr>
          <a:xfrm>
            <a:off x="1524000" y="3200401"/>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Presented By  |</a:t>
            </a:r>
          </a:p>
        </p:txBody>
      </p:sp>
      <p:sp>
        <p:nvSpPr>
          <p:cNvPr id="8" name="Text Placeholder 8"/>
          <p:cNvSpPr>
            <a:spLocks noGrp="1"/>
          </p:cNvSpPr>
          <p:nvPr>
            <p:ph type="body" sz="quarter" idx="11" hasCustomPrompt="1"/>
          </p:nvPr>
        </p:nvSpPr>
        <p:spPr>
          <a:xfrm>
            <a:off x="1524000" y="2590800"/>
            <a:ext cx="6807200" cy="304800"/>
          </a:xfrm>
          <a:prstGeom prst="rect">
            <a:avLst/>
          </a:prstGeom>
        </p:spPr>
        <p:txBody>
          <a:bodyPr>
            <a:noAutofit/>
          </a:bodyPr>
          <a:lstStyle>
            <a:lvl1pPr>
              <a:spcBef>
                <a:spcPts val="0"/>
              </a:spcBef>
              <a:buNone/>
              <a:tabLst>
                <a:tab pos="1200150" algn="l"/>
              </a:tabLst>
              <a:defRPr sz="1400" baseline="0">
                <a:solidFill>
                  <a:srgbClr val="606060"/>
                </a:solidFill>
              </a:defRPr>
            </a:lvl1pPr>
          </a:lstStyle>
          <a:p>
            <a:pPr lvl="0"/>
            <a:r>
              <a:rPr lang="en-US" dirty="0"/>
              <a:t>January 1, 2016</a:t>
            </a:r>
          </a:p>
        </p:txBody>
      </p:sp>
    </p:spTree>
    <p:extLst>
      <p:ext uri="{BB962C8B-B14F-4D97-AF65-F5344CB8AC3E}">
        <p14:creationId xmlns:p14="http://schemas.microsoft.com/office/powerpoint/2010/main" val="28403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a:prstGeom prst="rect">
            <a:avLst/>
          </a:prstGeo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1262265"/>
            <a:ext cx="103631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139768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ntent &amp;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a:prstGeom prst="rect">
            <a:avLst/>
          </a:prstGeo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hasCustomPrompt="1"/>
          </p:nvPr>
        </p:nvSpPr>
        <p:spPr>
          <a:xfrm>
            <a:off x="1016002" y="1262265"/>
            <a:ext cx="50799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6299200" y="1295400"/>
            <a:ext cx="5080000" cy="4724400"/>
          </a:xfrm>
          <a:prstGeom prst="rect">
            <a:avLst/>
          </a:prstGeom>
        </p:spPr>
        <p:txBody>
          <a:bodyPr/>
          <a:lstStyle/>
          <a:p>
            <a:endParaRPr lang="en-US" dirty="0"/>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3531973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04800"/>
            <a:ext cx="10972800" cy="609600"/>
          </a:xfrm>
          <a:prstGeom prst="rect">
            <a:avLst/>
          </a:prstGeo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1262265"/>
            <a:ext cx="10363199" cy="4800600"/>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8" name="Picture Placeholder 17">
            <a:extLst>
              <a:ext uri="{FF2B5EF4-FFF2-40B4-BE49-F238E27FC236}">
                <a16:creationId xmlns:a16="http://schemas.microsoft.com/office/drawing/2014/main" id="{6B00F5B3-579A-0D49-8071-4DEBF0F9EA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51204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ntent &amp; Graph - Horizont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a:prstGeom prst="rect">
            <a:avLst/>
          </a:prstGeo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3624466"/>
            <a:ext cx="10363199" cy="2319135"/>
          </a:xfrm>
          <a:prstGeom prst="rect">
            <a:avLst/>
          </a:prstGeo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1016000" y="1219200"/>
            <a:ext cx="10363200" cy="2286000"/>
          </a:xfrm>
          <a:prstGeom prst="rect">
            <a:avLst/>
          </a:prstGeom>
        </p:spPr>
        <p:txBody>
          <a:bodyPr/>
          <a:lstStyle/>
          <a:p>
            <a:endParaRPr lang="en-US" dirty="0"/>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3556030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a:prstGeom prst="rect">
            <a:avLst/>
          </a:prstGeo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8" name="Table Placeholder 7"/>
          <p:cNvSpPr>
            <a:spLocks noGrp="1"/>
          </p:cNvSpPr>
          <p:nvPr>
            <p:ph type="tbl" sz="quarter" idx="11"/>
          </p:nvPr>
        </p:nvSpPr>
        <p:spPr>
          <a:xfrm>
            <a:off x="508000" y="1219200"/>
            <a:ext cx="10972800" cy="4724400"/>
          </a:xfrm>
          <a:prstGeom prst="rect">
            <a:avLst/>
          </a:prstGeom>
        </p:spPr>
        <p:txBody>
          <a:bodyPr/>
          <a:lstStyle/>
          <a:p>
            <a:endParaRPr lang="en-US" dirty="0"/>
          </a:p>
        </p:txBody>
      </p:sp>
      <p:sp>
        <p:nvSpPr>
          <p:cNvPr id="5" name="TextBox 4"/>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627158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ec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Section Title</a:t>
            </a:r>
          </a:p>
        </p:txBody>
      </p:sp>
    </p:spTree>
    <p:extLst>
      <p:ext uri="{BB962C8B-B14F-4D97-AF65-F5344CB8AC3E}">
        <p14:creationId xmlns:p14="http://schemas.microsoft.com/office/powerpoint/2010/main" val="15076582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Presen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a:prstGeom prst="rect">
            <a:avLst/>
          </a:prstGeo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hasCustomPrompt="1"/>
          </p:nvPr>
        </p:nvSpPr>
        <p:spPr>
          <a:xfrm>
            <a:off x="6096000" y="3352802"/>
            <a:ext cx="4470400" cy="380999"/>
          </a:xfrm>
          <a:prstGeom prst="rect">
            <a:avLst/>
          </a:prstGeom>
        </p:spPr>
        <p:txBody>
          <a:bodyPr>
            <a:noAutofit/>
          </a:bodyPr>
          <a:lstStyle>
            <a:lvl1pPr>
              <a:spcBef>
                <a:spcPts val="1200"/>
              </a:spcBef>
              <a:buNone/>
              <a:defRPr lang="en-US" sz="2400" cap="all" baseline="0" dirty="0" smtClean="0">
                <a:solidFill>
                  <a:schemeClr val="accent6"/>
                </a:solidFill>
                <a:latin typeface="Franklin Gothic Medium Cond" pitchFamily="34" charset="0"/>
              </a:defRPr>
            </a:lvl1pPr>
            <a:lvl2pPr marL="174625" indent="-174625">
              <a:buSzPct val="80000"/>
              <a:buFont typeface="Arial" pitchFamily="34" charset="0"/>
              <a:buChar char="•"/>
              <a:defRPr sz="2000">
                <a:solidFill>
                  <a:schemeClr val="tx1">
                    <a:lumMod val="65000"/>
                    <a:lumOff val="35000"/>
                  </a:schemeClr>
                </a:solidFill>
              </a:defRPr>
            </a:lvl2pPr>
            <a:lvl3pPr marL="341313" indent="-166688">
              <a:lnSpc>
                <a:spcPct val="100000"/>
              </a:lnSpc>
              <a:spcBef>
                <a:spcPts val="0"/>
              </a:spcBef>
              <a:buFont typeface="Calibri" pitchFamily="34" charset="0"/>
              <a:buChar char="-"/>
              <a:defRPr sz="1600">
                <a:solidFill>
                  <a:schemeClr val="bg1">
                    <a:lumMod val="50000"/>
                  </a:schemeClr>
                </a:solidFill>
              </a:defRPr>
            </a:lvl3pPr>
            <a:lvl4pPr marL="461963" indent="-120650">
              <a:lnSpc>
                <a:spcPct val="100000"/>
              </a:lnSpc>
              <a:spcBef>
                <a:spcPts val="0"/>
              </a:spcBef>
              <a:buSzPct val="50000"/>
              <a:buFont typeface="Courier New" pitchFamily="49" charset="0"/>
              <a:buChar char="o"/>
              <a:defRPr sz="1400">
                <a:solidFill>
                  <a:schemeClr val="tx1">
                    <a:lumMod val="65000"/>
                    <a:lumOff val="35000"/>
                  </a:schemeClr>
                </a:solidFill>
              </a:defRPr>
            </a:lvl4pPr>
            <a:lvl5pPr>
              <a:defRPr sz="1800">
                <a:solidFill>
                  <a:schemeClr val="tx1">
                    <a:lumMod val="65000"/>
                    <a:lumOff val="35000"/>
                  </a:schemeClr>
                </a:solidFill>
              </a:defRPr>
            </a:lvl5pPr>
          </a:lstStyle>
          <a:p>
            <a:r>
              <a:rPr lang="en-US" sz="2400" spc="100" dirty="0">
                <a:solidFill>
                  <a:schemeClr val="tx1">
                    <a:lumMod val="65000"/>
                    <a:lumOff val="35000"/>
                  </a:schemeClr>
                </a:solidFill>
                <a:latin typeface="Franklin Gothic Medium Cond" pitchFamily="34" charset="0"/>
                <a:ea typeface="+mj-ea"/>
                <a:cs typeface="+mj-cs"/>
              </a:rPr>
              <a:t>FIRST LAST</a:t>
            </a:r>
          </a:p>
        </p:txBody>
      </p:sp>
      <p:sp>
        <p:nvSpPr>
          <p:cNvPr id="8" name="Picture Placeholder 7"/>
          <p:cNvSpPr>
            <a:spLocks noGrp="1"/>
          </p:cNvSpPr>
          <p:nvPr>
            <p:ph type="pic" sz="quarter" idx="11"/>
          </p:nvPr>
        </p:nvSpPr>
        <p:spPr>
          <a:xfrm>
            <a:off x="2133600" y="2057400"/>
            <a:ext cx="3657600" cy="2743200"/>
          </a:xfrm>
          <a:prstGeom prst="rect">
            <a:avLst/>
          </a:prstGeom>
        </p:spPr>
        <p:txBody>
          <a:bodyPr/>
          <a:lstStyle/>
          <a:p>
            <a:endParaRPr lang="en-US" dirty="0"/>
          </a:p>
        </p:txBody>
      </p:sp>
      <p:sp>
        <p:nvSpPr>
          <p:cNvPr id="10" name="Text Placeholder 9"/>
          <p:cNvSpPr>
            <a:spLocks noGrp="1"/>
          </p:cNvSpPr>
          <p:nvPr>
            <p:ph type="body" sz="quarter" idx="12" hasCustomPrompt="1"/>
          </p:nvPr>
        </p:nvSpPr>
        <p:spPr>
          <a:xfrm>
            <a:off x="6096000" y="3733800"/>
            <a:ext cx="4470400" cy="304800"/>
          </a:xfrm>
          <a:prstGeom prst="rect">
            <a:avLst/>
          </a:prstGeom>
        </p:spPr>
        <p:txBody>
          <a:bodyPr/>
          <a:lstStyle>
            <a:lvl1pPr>
              <a:lnSpc>
                <a:spcPts val="1600"/>
              </a:lnSpc>
              <a:buNone/>
              <a:defRPr lang="en-US" sz="1200" b="0" smtClean="0">
                <a:solidFill>
                  <a:schemeClr val="accent6"/>
                </a:solidFill>
                <a:latin typeface="Franklin Gothic Book" pitchFamily="34" charset="0"/>
              </a:defRPr>
            </a:lvl1pPr>
          </a:lstStyle>
          <a:p>
            <a:pPr>
              <a:lnSpc>
                <a:spcPts val="1600"/>
              </a:lnSpc>
            </a:pPr>
            <a:r>
              <a:rPr lang="en-US" sz="1400" spc="100" dirty="0">
                <a:solidFill>
                  <a:schemeClr val="tx1">
                    <a:lumMod val="65000"/>
                    <a:lumOff val="35000"/>
                  </a:schemeClr>
                </a:solidFill>
                <a:latin typeface="Franklin Gothic Medium Cond" pitchFamily="34" charset="0"/>
                <a:ea typeface="+mj-ea"/>
                <a:cs typeface="+mj-cs"/>
              </a:rPr>
              <a:t>Title</a:t>
            </a:r>
          </a:p>
          <a:p>
            <a:pPr lvl="0"/>
            <a:endParaRPr lang="en-US" dirty="0"/>
          </a:p>
        </p:txBody>
      </p:sp>
      <p:sp>
        <p:nvSpPr>
          <p:cNvPr id="12" name="Text Placeholder 11"/>
          <p:cNvSpPr>
            <a:spLocks noGrp="1"/>
          </p:cNvSpPr>
          <p:nvPr>
            <p:ph type="body" sz="quarter" idx="13" hasCustomPrompt="1"/>
          </p:nvPr>
        </p:nvSpPr>
        <p:spPr>
          <a:xfrm>
            <a:off x="6096000" y="4191000"/>
            <a:ext cx="4368800" cy="228600"/>
          </a:xfrm>
          <a:prstGeom prst="rect">
            <a:avLst/>
          </a:prstGeom>
        </p:spPr>
        <p:txBody>
          <a:bodyPr>
            <a:noAutofit/>
          </a:bodyPr>
          <a:lstStyle>
            <a:lvl1pPr>
              <a:spcBef>
                <a:spcPts val="1000"/>
              </a:spcBef>
              <a:buNone/>
              <a:defRPr lang="en-US" sz="1200" smtClean="0">
                <a:solidFill>
                  <a:schemeClr val="accent6"/>
                </a:solidFill>
                <a:latin typeface="Calibri" pitchFamily="34" charset="0"/>
              </a:defRPr>
            </a:lvl1pPr>
          </a:lstStyle>
          <a:p>
            <a:pPr>
              <a:spcBef>
                <a:spcPts val="1000"/>
              </a:spcBef>
            </a:pPr>
            <a:r>
              <a:rPr lang="en-US" sz="1200" dirty="0">
                <a:solidFill>
                  <a:schemeClr val="tx1">
                    <a:lumMod val="65000"/>
                    <a:lumOff val="35000"/>
                  </a:schemeClr>
                </a:solidFill>
                <a:latin typeface="Calibri" pitchFamily="34" charset="0"/>
                <a:ea typeface="+mj-ea"/>
                <a:cs typeface="+mj-cs"/>
              </a:rPr>
              <a:t>example@cottinghambutler.com</a:t>
            </a:r>
            <a:endParaRPr lang="en-US" dirty="0"/>
          </a:p>
        </p:txBody>
      </p:sp>
      <p:sp>
        <p:nvSpPr>
          <p:cNvPr id="14" name="Text Placeholder 13"/>
          <p:cNvSpPr>
            <a:spLocks noGrp="1"/>
          </p:cNvSpPr>
          <p:nvPr>
            <p:ph type="body" sz="quarter" idx="14" hasCustomPrompt="1"/>
          </p:nvPr>
        </p:nvSpPr>
        <p:spPr>
          <a:xfrm>
            <a:off x="6096000" y="4419600"/>
            <a:ext cx="4368800" cy="304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200" smtClean="0">
                <a:solidFill>
                  <a:srgbClr val="606060"/>
                </a:solidFill>
                <a:latin typeface="Calibri"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chemeClr val="tx1">
                    <a:lumMod val="65000"/>
                    <a:lumOff val="35000"/>
                  </a:schemeClr>
                </a:solidFill>
                <a:latin typeface="Calibri" pitchFamily="34" charset="0"/>
                <a:ea typeface="+mj-ea"/>
                <a:cs typeface="+mj-cs"/>
              </a:rPr>
              <a:t>000.000.0000</a:t>
            </a:r>
          </a:p>
          <a:p>
            <a:pPr lvl="0"/>
            <a:endParaRPr lang="en-US" dirty="0"/>
          </a:p>
        </p:txBody>
      </p:sp>
      <p:sp>
        <p:nvSpPr>
          <p:cNvPr id="9" name="TextBox 8"/>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3043601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a:prstGeom prst="rect">
            <a:avLst/>
          </a:prstGeo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Questions?</a:t>
            </a:r>
          </a:p>
        </p:txBody>
      </p:sp>
    </p:spTree>
    <p:extLst>
      <p:ext uri="{BB962C8B-B14F-4D97-AF65-F5344CB8AC3E}">
        <p14:creationId xmlns:p14="http://schemas.microsoft.com/office/powerpoint/2010/main" val="3834125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2" y="3"/>
            <a:ext cx="12189459" cy="6857999"/>
          </a:xfrm>
          <a:prstGeom prst="rect">
            <a:avLst/>
          </a:prstGeom>
        </p:spPr>
      </p:pic>
      <p:sp>
        <p:nvSpPr>
          <p:cNvPr id="2" name="Title 1"/>
          <p:cNvSpPr>
            <a:spLocks noGrp="1"/>
          </p:cNvSpPr>
          <p:nvPr>
            <p:ph type="title" hasCustomPrompt="1"/>
          </p:nvPr>
        </p:nvSpPr>
        <p:spPr>
          <a:xfrm>
            <a:off x="508000" y="304800"/>
            <a:ext cx="10972800" cy="609600"/>
          </a:xfrm>
          <a:prstGeom prst="rect">
            <a:avLst/>
          </a:prstGeom>
        </p:spPr>
        <p:txBody>
          <a:bodyPr>
            <a:normAutofit/>
          </a:bodyPr>
          <a:lstStyle>
            <a:lvl1pPr>
              <a:defRPr sz="195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hasCustomPrompt="1"/>
          </p:nvPr>
        </p:nvSpPr>
        <p:spPr>
          <a:xfrm>
            <a:off x="1016003" y="1262265"/>
            <a:ext cx="5079999" cy="4800600"/>
          </a:xfrm>
          <a:prstGeom prst="rect">
            <a:avLst/>
          </a:prstGeom>
        </p:spPr>
        <p:txBody>
          <a:bodyPr>
            <a:normAutofit/>
          </a:bodyPr>
          <a:lstStyle>
            <a:lvl1pPr marL="0" indent="0">
              <a:spcBef>
                <a:spcPts val="900"/>
              </a:spcBef>
              <a:buNone/>
              <a:defRPr sz="1500">
                <a:solidFill>
                  <a:srgbClr val="434343"/>
                </a:solidFill>
              </a:defRPr>
            </a:lvl1pPr>
            <a:lvl2pPr marL="130969" indent="-130969">
              <a:buSzPct val="80000"/>
              <a:buFont typeface="Arial" pitchFamily="34" charset="0"/>
              <a:buChar char="•"/>
              <a:defRPr sz="1350">
                <a:solidFill>
                  <a:srgbClr val="434343"/>
                </a:solidFill>
              </a:defRPr>
            </a:lvl2pPr>
            <a:lvl3pPr marL="255985" indent="-125016">
              <a:lnSpc>
                <a:spcPct val="100000"/>
              </a:lnSpc>
              <a:spcBef>
                <a:spcPts val="0"/>
              </a:spcBef>
              <a:buFont typeface="Calibri" pitchFamily="34" charset="0"/>
              <a:buChar char="-"/>
              <a:defRPr sz="1200">
                <a:solidFill>
                  <a:srgbClr val="606060"/>
                </a:solidFill>
              </a:defRPr>
            </a:lvl3pPr>
            <a:lvl4pPr marL="346472" indent="-90488">
              <a:lnSpc>
                <a:spcPct val="100000"/>
              </a:lnSpc>
              <a:spcBef>
                <a:spcPts val="0"/>
              </a:spcBef>
              <a:buSzPct val="50000"/>
              <a:buFont typeface="Courier New" pitchFamily="49" charset="0"/>
              <a:buChar char="o"/>
              <a:defRPr sz="1050">
                <a:solidFill>
                  <a:srgbClr val="606060"/>
                </a:solidFill>
              </a:defRPr>
            </a:lvl4pPr>
            <a:lvl5pPr>
              <a:defRPr sz="135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4"/>
          <p:cNvSpPr>
            <a:spLocks noGrp="1"/>
          </p:cNvSpPr>
          <p:nvPr>
            <p:ph sz="quarter" idx="11" hasCustomPrompt="1"/>
          </p:nvPr>
        </p:nvSpPr>
        <p:spPr>
          <a:xfrm>
            <a:off x="6400802" y="1262265"/>
            <a:ext cx="5079999" cy="4800600"/>
          </a:xfrm>
          <a:prstGeom prst="rect">
            <a:avLst/>
          </a:prstGeom>
        </p:spPr>
        <p:txBody>
          <a:bodyPr>
            <a:normAutofit/>
          </a:bodyPr>
          <a:lstStyle>
            <a:lvl1pPr marL="0" indent="0">
              <a:spcBef>
                <a:spcPts val="900"/>
              </a:spcBef>
              <a:buNone/>
              <a:defRPr sz="1500">
                <a:solidFill>
                  <a:srgbClr val="434343"/>
                </a:solidFill>
              </a:defRPr>
            </a:lvl1pPr>
            <a:lvl2pPr marL="130969" indent="-130969">
              <a:buSzPct val="80000"/>
              <a:buFont typeface="Arial" pitchFamily="34" charset="0"/>
              <a:buChar char="•"/>
              <a:defRPr sz="1350">
                <a:solidFill>
                  <a:srgbClr val="434343"/>
                </a:solidFill>
              </a:defRPr>
            </a:lvl2pPr>
            <a:lvl3pPr marL="255985" indent="-125016">
              <a:lnSpc>
                <a:spcPct val="100000"/>
              </a:lnSpc>
              <a:spcBef>
                <a:spcPts val="0"/>
              </a:spcBef>
              <a:buFont typeface="Calibri" pitchFamily="34" charset="0"/>
              <a:buChar char="-"/>
              <a:defRPr sz="1200">
                <a:solidFill>
                  <a:srgbClr val="606060"/>
                </a:solidFill>
              </a:defRPr>
            </a:lvl3pPr>
            <a:lvl4pPr marL="346472" indent="-90488">
              <a:lnSpc>
                <a:spcPct val="100000"/>
              </a:lnSpc>
              <a:spcBef>
                <a:spcPts val="0"/>
              </a:spcBef>
              <a:buSzPct val="50000"/>
              <a:buFont typeface="Courier New" pitchFamily="49" charset="0"/>
              <a:buChar char="o"/>
              <a:defRPr sz="1050">
                <a:solidFill>
                  <a:srgbClr val="606060"/>
                </a:solidFill>
              </a:defRPr>
            </a:lvl4pPr>
            <a:lvl5pPr>
              <a:defRPr sz="135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3396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hasCustomPrompt="1"/>
          </p:nvPr>
        </p:nvSpPr>
        <p:spPr>
          <a:xfrm>
            <a:off x="1016002" y="1262265"/>
            <a:ext cx="5079999" cy="4800600"/>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6299200" y="1295400"/>
            <a:ext cx="5080000" cy="4724400"/>
          </a:xfrm>
        </p:spPr>
        <p:txBody>
          <a:bodyPr/>
          <a:lstStyle/>
          <a:p>
            <a:endParaRPr lang="en-US" dirty="0"/>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4" name="Picture 3">
            <a:extLst>
              <a:ext uri="{FF2B5EF4-FFF2-40B4-BE49-F238E27FC236}">
                <a16:creationId xmlns:a16="http://schemas.microsoft.com/office/drawing/2014/main" id="{F0FA405A-0B93-654F-8714-D2708A1D4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18" t="30424" r="11326" b="35333"/>
          <a:stretch/>
        </p:blipFill>
        <p:spPr>
          <a:xfrm>
            <a:off x="201159" y="5595735"/>
            <a:ext cx="2524076" cy="983962"/>
          </a:xfrm>
          <a:prstGeom prst="rect">
            <a:avLst/>
          </a:prstGeom>
        </p:spPr>
      </p:pic>
    </p:spTree>
    <p:extLst>
      <p:ext uri="{BB962C8B-B14F-4D97-AF65-F5344CB8AC3E}">
        <p14:creationId xmlns:p14="http://schemas.microsoft.com/office/powerpoint/2010/main" val="1893036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2_Presentation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6F96F-7F26-C14A-8DD2-AABCC8574DEB}"/>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72"/>
            <a:ext cx="12188824" cy="6857927"/>
          </a:xfrm>
          <a:prstGeom prst="rect">
            <a:avLst/>
          </a:prstGeom>
        </p:spPr>
      </p:pic>
      <p:sp>
        <p:nvSpPr>
          <p:cNvPr id="6" name="Title 1">
            <a:extLst>
              <a:ext uri="{FF2B5EF4-FFF2-40B4-BE49-F238E27FC236}">
                <a16:creationId xmlns:a16="http://schemas.microsoft.com/office/drawing/2014/main" id="{9D07C24C-0008-9F4C-908E-6058B40F53AD}"/>
              </a:ext>
            </a:extLst>
          </p:cNvPr>
          <p:cNvSpPr>
            <a:spLocks noGrp="1"/>
          </p:cNvSpPr>
          <p:nvPr>
            <p:ph type="ctrTitle" hasCustomPrompt="1"/>
          </p:nvPr>
        </p:nvSpPr>
        <p:spPr>
          <a:xfrm>
            <a:off x="914400" y="4495800"/>
            <a:ext cx="8432800" cy="1447800"/>
          </a:xfrm>
        </p:spPr>
        <p:txBody>
          <a:bodyPr anchor="b">
            <a:noAutofit/>
          </a:bodyPr>
          <a:lstStyle>
            <a:lvl1pPr>
              <a:lnSpc>
                <a:spcPts val="5500"/>
              </a:lnSpc>
              <a:defRPr sz="6000" cap="all" baseline="0">
                <a:solidFill>
                  <a:srgbClr val="FFFFFF"/>
                </a:solidFill>
                <a:latin typeface="Franklin Gothic Medium Cond" panose="020B0606030402020204" pitchFamily="34" charset="0"/>
              </a:defRPr>
            </a:lvl1pPr>
          </a:lstStyle>
          <a:p>
            <a:pPr>
              <a:lnSpc>
                <a:spcPts val="5500"/>
              </a:lnSpc>
            </a:pPr>
            <a:r>
              <a:rPr lang="en-US" sz="4800" dirty="0"/>
              <a:t>SECTION TITLE</a:t>
            </a:r>
          </a:p>
        </p:txBody>
      </p:sp>
    </p:spTree>
    <p:extLst>
      <p:ext uri="{BB962C8B-B14F-4D97-AF65-F5344CB8AC3E}">
        <p14:creationId xmlns:p14="http://schemas.microsoft.com/office/powerpoint/2010/main" val="1851624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8417143" y="1878227"/>
            <a:ext cx="3774858" cy="4979773"/>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bg2">
              <a:lumMod val="95000"/>
            </a:schemeClr>
          </a:solidFill>
          <a:effectLst/>
        </p:spPr>
        <p:txBody>
          <a:bodyPr wrap="square">
            <a:noAutofit/>
          </a:bodyPr>
          <a:lstStyle>
            <a:lvl1pPr marL="0" indent="0">
              <a:buNone/>
              <a:defRPr sz="13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96299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am Slide 5">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1E28FC4-E34B-4CD8-B2C0-D680352F8F8B}"/>
              </a:ext>
            </a:extLst>
          </p:cNvPr>
          <p:cNvSpPr>
            <a:spLocks noGrp="1"/>
          </p:cNvSpPr>
          <p:nvPr>
            <p:ph type="pic" sz="quarter" idx="10"/>
          </p:nvPr>
        </p:nvSpPr>
        <p:spPr>
          <a:xfrm>
            <a:off x="5642705" y="380361"/>
            <a:ext cx="1642849" cy="1642421"/>
          </a:xfrm>
          <a:custGeom>
            <a:avLst/>
            <a:gdLst>
              <a:gd name="connsiteX0" fmla="*/ 326513 w 3284842"/>
              <a:gd name="connsiteY0" fmla="*/ 0 h 3284842"/>
              <a:gd name="connsiteX1" fmla="*/ 2958329 w 3284842"/>
              <a:gd name="connsiteY1" fmla="*/ 0 h 3284842"/>
              <a:gd name="connsiteX2" fmla="*/ 3284842 w 3284842"/>
              <a:gd name="connsiteY2" fmla="*/ 326513 h 3284842"/>
              <a:gd name="connsiteX3" fmla="*/ 3284842 w 3284842"/>
              <a:gd name="connsiteY3" fmla="*/ 2958329 h 3284842"/>
              <a:gd name="connsiteX4" fmla="*/ 2958329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9" y="0"/>
                </a:lnTo>
                <a:cubicBezTo>
                  <a:pt x="3138657" y="0"/>
                  <a:pt x="3284842" y="146185"/>
                  <a:pt x="3284842" y="326513"/>
                </a:cubicBezTo>
                <a:lnTo>
                  <a:pt x="3284842" y="2958329"/>
                </a:lnTo>
                <a:cubicBezTo>
                  <a:pt x="3284842" y="3138657"/>
                  <a:pt x="3138657" y="3284842"/>
                  <a:pt x="2958329"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E4BDAC64-7A7D-42CF-AA7D-EBB2290F8298}"/>
              </a:ext>
            </a:extLst>
          </p:cNvPr>
          <p:cNvSpPr>
            <a:spLocks noGrp="1"/>
          </p:cNvSpPr>
          <p:nvPr>
            <p:ph type="pic" sz="quarter" idx="11"/>
          </p:nvPr>
        </p:nvSpPr>
        <p:spPr>
          <a:xfrm>
            <a:off x="9667409" y="380361"/>
            <a:ext cx="1642848" cy="1642421"/>
          </a:xfrm>
          <a:custGeom>
            <a:avLst/>
            <a:gdLst>
              <a:gd name="connsiteX0" fmla="*/ 326512 w 3284840"/>
              <a:gd name="connsiteY0" fmla="*/ 0 h 3284842"/>
              <a:gd name="connsiteX1" fmla="*/ 2958328 w 3284840"/>
              <a:gd name="connsiteY1" fmla="*/ 0 h 3284842"/>
              <a:gd name="connsiteX2" fmla="*/ 3284840 w 3284840"/>
              <a:gd name="connsiteY2" fmla="*/ 326513 h 3284842"/>
              <a:gd name="connsiteX3" fmla="*/ 3284840 w 3284840"/>
              <a:gd name="connsiteY3" fmla="*/ 2958329 h 3284842"/>
              <a:gd name="connsiteX4" fmla="*/ 2958328 w 3284840"/>
              <a:gd name="connsiteY4" fmla="*/ 3284842 h 3284842"/>
              <a:gd name="connsiteX5" fmla="*/ 326512 w 3284840"/>
              <a:gd name="connsiteY5" fmla="*/ 3284842 h 3284842"/>
              <a:gd name="connsiteX6" fmla="*/ 0 w 3284840"/>
              <a:gd name="connsiteY6" fmla="*/ 2958329 h 3284842"/>
              <a:gd name="connsiteX7" fmla="*/ 0 w 3284840"/>
              <a:gd name="connsiteY7" fmla="*/ 326513 h 3284842"/>
              <a:gd name="connsiteX8" fmla="*/ 326512 w 3284840"/>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0" h="3284842">
                <a:moveTo>
                  <a:pt x="326512" y="0"/>
                </a:moveTo>
                <a:lnTo>
                  <a:pt x="2958328" y="0"/>
                </a:lnTo>
                <a:cubicBezTo>
                  <a:pt x="3138656" y="0"/>
                  <a:pt x="3284840" y="146185"/>
                  <a:pt x="3284840" y="326513"/>
                </a:cubicBezTo>
                <a:lnTo>
                  <a:pt x="3284840" y="2958329"/>
                </a:lnTo>
                <a:cubicBezTo>
                  <a:pt x="3284840" y="3138657"/>
                  <a:pt x="3138656" y="3284842"/>
                  <a:pt x="2958328" y="3284842"/>
                </a:cubicBezTo>
                <a:lnTo>
                  <a:pt x="326512" y="3284842"/>
                </a:lnTo>
                <a:cubicBezTo>
                  <a:pt x="146184" y="3284842"/>
                  <a:pt x="0" y="3138657"/>
                  <a:pt x="0" y="2958329"/>
                </a:cubicBezTo>
                <a:lnTo>
                  <a:pt x="0" y="326513"/>
                </a:lnTo>
                <a:cubicBezTo>
                  <a:pt x="0" y="146185"/>
                  <a:pt x="146184" y="0"/>
                  <a:pt x="32651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8178DF22-8B41-4670-8619-600FBAC6D2BC}"/>
              </a:ext>
            </a:extLst>
          </p:cNvPr>
          <p:cNvSpPr>
            <a:spLocks noGrp="1"/>
          </p:cNvSpPr>
          <p:nvPr>
            <p:ph type="pic" sz="quarter" idx="12"/>
          </p:nvPr>
        </p:nvSpPr>
        <p:spPr>
          <a:xfrm>
            <a:off x="7670167" y="1789328"/>
            <a:ext cx="1642849" cy="1642421"/>
          </a:xfrm>
          <a:custGeom>
            <a:avLst/>
            <a:gdLst>
              <a:gd name="connsiteX0" fmla="*/ 326513 w 3284842"/>
              <a:gd name="connsiteY0" fmla="*/ 0 h 3284842"/>
              <a:gd name="connsiteX1" fmla="*/ 2958328 w 3284842"/>
              <a:gd name="connsiteY1" fmla="*/ 0 h 3284842"/>
              <a:gd name="connsiteX2" fmla="*/ 3284842 w 3284842"/>
              <a:gd name="connsiteY2" fmla="*/ 326513 h 3284842"/>
              <a:gd name="connsiteX3" fmla="*/ 3284842 w 3284842"/>
              <a:gd name="connsiteY3" fmla="*/ 2958329 h 3284842"/>
              <a:gd name="connsiteX4" fmla="*/ 2958328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8" y="0"/>
                </a:lnTo>
                <a:cubicBezTo>
                  <a:pt x="3138656" y="0"/>
                  <a:pt x="3284842" y="146185"/>
                  <a:pt x="3284842" y="326513"/>
                </a:cubicBezTo>
                <a:lnTo>
                  <a:pt x="3284842" y="2958329"/>
                </a:lnTo>
                <a:cubicBezTo>
                  <a:pt x="3284842" y="3138657"/>
                  <a:pt x="3138656" y="3284842"/>
                  <a:pt x="2958328"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9" name="Picture Placeholder 18">
            <a:extLst>
              <a:ext uri="{FF2B5EF4-FFF2-40B4-BE49-F238E27FC236}">
                <a16:creationId xmlns:a16="http://schemas.microsoft.com/office/drawing/2014/main" id="{EDD9CACC-758A-4ABA-97FD-48C326252E53}"/>
              </a:ext>
            </a:extLst>
          </p:cNvPr>
          <p:cNvSpPr>
            <a:spLocks noGrp="1"/>
          </p:cNvSpPr>
          <p:nvPr>
            <p:ph type="pic" sz="quarter" idx="13"/>
          </p:nvPr>
        </p:nvSpPr>
        <p:spPr>
          <a:xfrm>
            <a:off x="5642705" y="3431749"/>
            <a:ext cx="1642849" cy="1642421"/>
          </a:xfrm>
          <a:custGeom>
            <a:avLst/>
            <a:gdLst>
              <a:gd name="connsiteX0" fmla="*/ 326513 w 3284842"/>
              <a:gd name="connsiteY0" fmla="*/ 0 h 3284842"/>
              <a:gd name="connsiteX1" fmla="*/ 2958329 w 3284842"/>
              <a:gd name="connsiteY1" fmla="*/ 0 h 3284842"/>
              <a:gd name="connsiteX2" fmla="*/ 3284842 w 3284842"/>
              <a:gd name="connsiteY2" fmla="*/ 326513 h 3284842"/>
              <a:gd name="connsiteX3" fmla="*/ 3284842 w 3284842"/>
              <a:gd name="connsiteY3" fmla="*/ 2958329 h 3284842"/>
              <a:gd name="connsiteX4" fmla="*/ 2958329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9" y="0"/>
                </a:lnTo>
                <a:cubicBezTo>
                  <a:pt x="3138657" y="0"/>
                  <a:pt x="3284842" y="146185"/>
                  <a:pt x="3284842" y="326513"/>
                </a:cubicBezTo>
                <a:lnTo>
                  <a:pt x="3284842" y="2958329"/>
                </a:lnTo>
                <a:cubicBezTo>
                  <a:pt x="3284842" y="3138657"/>
                  <a:pt x="3138657" y="3284842"/>
                  <a:pt x="2958329"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0">
            <a:extLst>
              <a:ext uri="{FF2B5EF4-FFF2-40B4-BE49-F238E27FC236}">
                <a16:creationId xmlns:a16="http://schemas.microsoft.com/office/drawing/2014/main" id="{C039D914-B305-4195-AC0B-10FFB8923AC1}"/>
              </a:ext>
            </a:extLst>
          </p:cNvPr>
          <p:cNvSpPr>
            <a:spLocks noGrp="1"/>
          </p:cNvSpPr>
          <p:nvPr>
            <p:ph type="pic" sz="quarter" idx="14"/>
          </p:nvPr>
        </p:nvSpPr>
        <p:spPr>
          <a:xfrm>
            <a:off x="9667409" y="3431749"/>
            <a:ext cx="1642848" cy="1642421"/>
          </a:xfrm>
          <a:custGeom>
            <a:avLst/>
            <a:gdLst>
              <a:gd name="connsiteX0" fmla="*/ 326512 w 3284840"/>
              <a:gd name="connsiteY0" fmla="*/ 0 h 3284842"/>
              <a:gd name="connsiteX1" fmla="*/ 2958328 w 3284840"/>
              <a:gd name="connsiteY1" fmla="*/ 0 h 3284842"/>
              <a:gd name="connsiteX2" fmla="*/ 3284840 w 3284840"/>
              <a:gd name="connsiteY2" fmla="*/ 326513 h 3284842"/>
              <a:gd name="connsiteX3" fmla="*/ 3284840 w 3284840"/>
              <a:gd name="connsiteY3" fmla="*/ 2958329 h 3284842"/>
              <a:gd name="connsiteX4" fmla="*/ 2958328 w 3284840"/>
              <a:gd name="connsiteY4" fmla="*/ 3284842 h 3284842"/>
              <a:gd name="connsiteX5" fmla="*/ 326512 w 3284840"/>
              <a:gd name="connsiteY5" fmla="*/ 3284842 h 3284842"/>
              <a:gd name="connsiteX6" fmla="*/ 0 w 3284840"/>
              <a:gd name="connsiteY6" fmla="*/ 2958329 h 3284842"/>
              <a:gd name="connsiteX7" fmla="*/ 0 w 3284840"/>
              <a:gd name="connsiteY7" fmla="*/ 326513 h 3284842"/>
              <a:gd name="connsiteX8" fmla="*/ 326512 w 3284840"/>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0" h="3284842">
                <a:moveTo>
                  <a:pt x="326512" y="0"/>
                </a:moveTo>
                <a:lnTo>
                  <a:pt x="2958328" y="0"/>
                </a:lnTo>
                <a:cubicBezTo>
                  <a:pt x="3138656" y="0"/>
                  <a:pt x="3284840" y="146185"/>
                  <a:pt x="3284840" y="326513"/>
                </a:cubicBezTo>
                <a:lnTo>
                  <a:pt x="3284840" y="2958329"/>
                </a:lnTo>
                <a:cubicBezTo>
                  <a:pt x="3284840" y="3138657"/>
                  <a:pt x="3138656" y="3284842"/>
                  <a:pt x="2958328" y="3284842"/>
                </a:cubicBezTo>
                <a:lnTo>
                  <a:pt x="326512" y="3284842"/>
                </a:lnTo>
                <a:cubicBezTo>
                  <a:pt x="146184" y="3284842"/>
                  <a:pt x="0" y="3138657"/>
                  <a:pt x="0" y="2958329"/>
                </a:cubicBezTo>
                <a:lnTo>
                  <a:pt x="0" y="326513"/>
                </a:lnTo>
                <a:cubicBezTo>
                  <a:pt x="0" y="146185"/>
                  <a:pt x="146184" y="0"/>
                  <a:pt x="32651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19">
            <a:extLst>
              <a:ext uri="{FF2B5EF4-FFF2-40B4-BE49-F238E27FC236}">
                <a16:creationId xmlns:a16="http://schemas.microsoft.com/office/drawing/2014/main" id="{27B2C1F8-0EAE-44C8-AA3D-4485DBC5BE73}"/>
              </a:ext>
            </a:extLst>
          </p:cNvPr>
          <p:cNvSpPr>
            <a:spLocks noGrp="1"/>
          </p:cNvSpPr>
          <p:nvPr>
            <p:ph type="pic" sz="quarter" idx="15"/>
          </p:nvPr>
        </p:nvSpPr>
        <p:spPr>
          <a:xfrm>
            <a:off x="7670167" y="4840716"/>
            <a:ext cx="1642849" cy="1642421"/>
          </a:xfrm>
          <a:custGeom>
            <a:avLst/>
            <a:gdLst>
              <a:gd name="connsiteX0" fmla="*/ 326513 w 3284842"/>
              <a:gd name="connsiteY0" fmla="*/ 0 h 3284842"/>
              <a:gd name="connsiteX1" fmla="*/ 2958328 w 3284842"/>
              <a:gd name="connsiteY1" fmla="*/ 0 h 3284842"/>
              <a:gd name="connsiteX2" fmla="*/ 3284842 w 3284842"/>
              <a:gd name="connsiteY2" fmla="*/ 326513 h 3284842"/>
              <a:gd name="connsiteX3" fmla="*/ 3284842 w 3284842"/>
              <a:gd name="connsiteY3" fmla="*/ 2958329 h 3284842"/>
              <a:gd name="connsiteX4" fmla="*/ 2958328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8" y="0"/>
                </a:lnTo>
                <a:cubicBezTo>
                  <a:pt x="3138656" y="0"/>
                  <a:pt x="3284842" y="146185"/>
                  <a:pt x="3284842" y="326513"/>
                </a:cubicBezTo>
                <a:lnTo>
                  <a:pt x="3284842" y="2958329"/>
                </a:lnTo>
                <a:cubicBezTo>
                  <a:pt x="3284842" y="3138657"/>
                  <a:pt x="3138656" y="3284842"/>
                  <a:pt x="2958328"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4381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783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userDrawn="1">
  <p:cSld name="2_Title only">
    <p:bg>
      <p:bgPr>
        <a:solidFill>
          <a:srgbClr val="2AAA66"/>
        </a:solidFill>
        <a:effectLst/>
      </p:bgPr>
    </p:bg>
    <p:spTree>
      <p:nvGrpSpPr>
        <p:cNvPr id="1" name="Shape 67"/>
        <p:cNvGrpSpPr/>
        <p:nvPr/>
      </p:nvGrpSpPr>
      <p:grpSpPr>
        <a:xfrm>
          <a:off x="0" y="0"/>
          <a:ext cx="0" cy="0"/>
          <a:chOff x="0" y="0"/>
          <a:chExt cx="0" cy="0"/>
        </a:xfrm>
      </p:grpSpPr>
      <p:pic>
        <p:nvPicPr>
          <p:cNvPr id="4" name="Picture 3">
            <a:extLst>
              <a:ext uri="{FF2B5EF4-FFF2-40B4-BE49-F238E27FC236}">
                <a16:creationId xmlns:a16="http://schemas.microsoft.com/office/drawing/2014/main" id="{C300CAF3-5544-8B1B-7156-8AC71ABFFCB0}"/>
              </a:ext>
            </a:extLst>
          </p:cNvPr>
          <p:cNvPicPr>
            <a:picLocks noChangeAspect="1"/>
          </p:cNvPicPr>
          <p:nvPr userDrawn="1"/>
        </p:nvPicPr>
        <p:blipFill>
          <a:blip r:embed="rId2"/>
          <a:srcRect t="7832" b="7832"/>
          <a:stretch/>
        </p:blipFill>
        <p:spPr>
          <a:xfrm>
            <a:off x="-33678" y="1"/>
            <a:ext cx="12225679" cy="6873772"/>
          </a:xfrm>
          <a:prstGeom prst="rect">
            <a:avLst/>
          </a:prstGeom>
        </p:spPr>
      </p:pic>
      <p:sp>
        <p:nvSpPr>
          <p:cNvPr id="2" name="Google Shape;10;p2">
            <a:extLst>
              <a:ext uri="{FF2B5EF4-FFF2-40B4-BE49-F238E27FC236}">
                <a16:creationId xmlns:a16="http://schemas.microsoft.com/office/drawing/2014/main" id="{2507EF3E-0BF2-5A58-6AB9-850089C4C53E}"/>
              </a:ext>
            </a:extLst>
          </p:cNvPr>
          <p:cNvSpPr/>
          <p:nvPr userDrawn="1"/>
        </p:nvSpPr>
        <p:spPr>
          <a:xfrm>
            <a:off x="-21953" y="0"/>
            <a:ext cx="12225677" cy="6863261"/>
          </a:xfrm>
          <a:prstGeom prst="rect">
            <a:avLst/>
          </a:prstGeom>
          <a:solidFill>
            <a:srgbClr val="12355B">
              <a:alpha val="83222"/>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 name="Google Shape;40;p6">
            <a:extLst>
              <a:ext uri="{FF2B5EF4-FFF2-40B4-BE49-F238E27FC236}">
                <a16:creationId xmlns:a16="http://schemas.microsoft.com/office/drawing/2014/main" id="{A8AEAF64-206A-3934-4446-AC13AA9A8C6F}"/>
              </a:ext>
            </a:extLst>
          </p:cNvPr>
          <p:cNvSpPr/>
          <p:nvPr userDrawn="1"/>
        </p:nvSpPr>
        <p:spPr>
          <a:xfrm flipH="1">
            <a:off x="11704248" y="6350775"/>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5" name="Google Shape;75;p9"/>
          <p:cNvSpPr txBox="1">
            <a:spLocks noGrp="1"/>
          </p:cNvSpPr>
          <p:nvPr>
            <p:ph type="sldNum" idx="12"/>
          </p:nvPr>
        </p:nvSpPr>
        <p:spPr>
          <a:xfrm>
            <a:off x="11680633" y="6354420"/>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4064136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Presentation Title</a:t>
            </a:r>
          </a:p>
        </p:txBody>
      </p:sp>
      <p:sp>
        <p:nvSpPr>
          <p:cNvPr id="9" name="Text Placeholder 8"/>
          <p:cNvSpPr>
            <a:spLocks noGrp="1"/>
          </p:cNvSpPr>
          <p:nvPr>
            <p:ph type="body" sz="quarter" idx="10" hasCustomPrompt="1"/>
          </p:nvPr>
        </p:nvSpPr>
        <p:spPr>
          <a:xfrm>
            <a:off x="3149600" y="3200400"/>
            <a:ext cx="6807200" cy="1219200"/>
          </a:xfrm>
        </p:spPr>
        <p:txBody>
          <a:bodyPr>
            <a:noAutofit/>
          </a:bodyPr>
          <a:lstStyle>
            <a:lvl1pPr>
              <a:spcBef>
                <a:spcPts val="0"/>
              </a:spcBef>
              <a:buNone/>
              <a:tabLst>
                <a:tab pos="1200150" algn="l"/>
              </a:tabLst>
              <a:defRPr sz="1400" baseline="0">
                <a:solidFill>
                  <a:srgbClr val="606060"/>
                </a:solidFill>
              </a:defRPr>
            </a:lvl1pPr>
          </a:lstStyle>
          <a:p>
            <a:pPr lvl="0"/>
            <a:r>
              <a:rPr lang="en-US" dirty="0"/>
              <a:t>John Smith, Sales Executive</a:t>
            </a:r>
          </a:p>
        </p:txBody>
      </p:sp>
      <p:sp>
        <p:nvSpPr>
          <p:cNvPr id="7" name="TextBox 6"/>
          <p:cNvSpPr txBox="1"/>
          <p:nvPr userDrawn="1"/>
        </p:nvSpPr>
        <p:spPr>
          <a:xfrm>
            <a:off x="1524000" y="3200401"/>
            <a:ext cx="17272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a:solidFill>
                  <a:srgbClr val="606060"/>
                </a:solidFill>
                <a:latin typeface="+mn-lt"/>
                <a:ea typeface="+mn-ea"/>
                <a:cs typeface="+mn-cs"/>
              </a:rPr>
              <a:t>Presented By  |</a:t>
            </a:r>
          </a:p>
        </p:txBody>
      </p:sp>
      <p:sp>
        <p:nvSpPr>
          <p:cNvPr id="8" name="Text Placeholder 8"/>
          <p:cNvSpPr>
            <a:spLocks noGrp="1"/>
          </p:cNvSpPr>
          <p:nvPr>
            <p:ph type="body" sz="quarter" idx="11" hasCustomPrompt="1"/>
          </p:nvPr>
        </p:nvSpPr>
        <p:spPr>
          <a:xfrm>
            <a:off x="1524000" y="2590800"/>
            <a:ext cx="6807200" cy="304800"/>
          </a:xfrm>
        </p:spPr>
        <p:txBody>
          <a:bodyPr>
            <a:noAutofit/>
          </a:bodyPr>
          <a:lstStyle>
            <a:lvl1pPr>
              <a:spcBef>
                <a:spcPts val="0"/>
              </a:spcBef>
              <a:buNone/>
              <a:tabLst>
                <a:tab pos="1200150" algn="l"/>
              </a:tabLst>
              <a:defRPr sz="1400" baseline="0">
                <a:solidFill>
                  <a:srgbClr val="606060"/>
                </a:solidFill>
              </a:defRPr>
            </a:lvl1pPr>
          </a:lstStyle>
          <a:p>
            <a:pPr lvl="0"/>
            <a:r>
              <a:rPr lang="en-US" dirty="0"/>
              <a:t>January 1, 2016</a:t>
            </a:r>
          </a:p>
        </p:txBody>
      </p:sp>
    </p:spTree>
    <p:extLst>
      <p:ext uri="{BB962C8B-B14F-4D97-AF65-F5344CB8AC3E}">
        <p14:creationId xmlns:p14="http://schemas.microsoft.com/office/powerpoint/2010/main" val="10582885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Presentation Title Slide">
    <p:bg>
      <p:bgPr>
        <a:gradFill flip="none" rotWithShape="1">
          <a:gsLst>
            <a:gs pos="0">
              <a:schemeClr val="bg2">
                <a:tint val="80000"/>
                <a:satMod val="300000"/>
              </a:schemeClr>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C4B38-9D6C-E2CE-44DB-EB471425A46C}"/>
              </a:ext>
            </a:extLst>
          </p:cNvPr>
          <p:cNvSpPr/>
          <p:nvPr userDrawn="1"/>
        </p:nvSpPr>
        <p:spPr>
          <a:xfrm>
            <a:off x="0" y="0"/>
            <a:ext cx="12192000" cy="6858000"/>
          </a:xfrm>
          <a:prstGeom prst="rect">
            <a:avLst/>
          </a:prstGeom>
          <a:gradFill flip="none" rotWithShape="1">
            <a:gsLst>
              <a:gs pos="0">
                <a:srgbClr val="66CBB5"/>
              </a:gs>
              <a:gs pos="58000">
                <a:srgbClr val="00A983"/>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74346E-4578-B640-EF51-F867D8323BB4}"/>
              </a:ext>
            </a:extLst>
          </p:cNvPr>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rgbClr val="FFFFFF"/>
                </a:solidFill>
              </a:rPr>
              <a:pPr algn="ctr"/>
              <a:t>‹#›</a:t>
            </a:fld>
            <a:endParaRPr lang="en-US" sz="1200" dirty="0">
              <a:solidFill>
                <a:srgbClr val="FFFFFF"/>
              </a:solidFill>
            </a:endParaRPr>
          </a:p>
        </p:txBody>
      </p:sp>
    </p:spTree>
    <p:extLst>
      <p:ext uri="{BB962C8B-B14F-4D97-AF65-F5344CB8AC3E}">
        <p14:creationId xmlns:p14="http://schemas.microsoft.com/office/powerpoint/2010/main" val="17897178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1D239B-E23C-7C33-85E0-F1329B73B24B}"/>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0" y="2725317"/>
            <a:ext cx="12192000" cy="4132683"/>
          </a:xfrm>
          <a:custGeom>
            <a:avLst/>
            <a:gdLst>
              <a:gd name="connsiteX0" fmla="*/ 0 w 12192000"/>
              <a:gd name="connsiteY0" fmla="*/ 0 h 4132683"/>
              <a:gd name="connsiteX1" fmla="*/ 12192000 w 12192000"/>
              <a:gd name="connsiteY1" fmla="*/ 0 h 4132683"/>
              <a:gd name="connsiteX2" fmla="*/ 12192000 w 12192000"/>
              <a:gd name="connsiteY2" fmla="*/ 4132683 h 4132683"/>
              <a:gd name="connsiteX3" fmla="*/ 0 w 12192000"/>
              <a:gd name="connsiteY3" fmla="*/ 4132683 h 4132683"/>
            </a:gdLst>
            <a:ahLst/>
            <a:cxnLst>
              <a:cxn ang="0">
                <a:pos x="connsiteX0" y="connsiteY0"/>
              </a:cxn>
              <a:cxn ang="0">
                <a:pos x="connsiteX1" y="connsiteY1"/>
              </a:cxn>
              <a:cxn ang="0">
                <a:pos x="connsiteX2" y="connsiteY2"/>
              </a:cxn>
              <a:cxn ang="0">
                <a:pos x="connsiteX3" y="connsiteY3"/>
              </a:cxn>
            </a:cxnLst>
            <a:rect l="l" t="t" r="r" b="b"/>
            <a:pathLst>
              <a:path w="12192000" h="4132683">
                <a:moveTo>
                  <a:pt x="0" y="0"/>
                </a:moveTo>
                <a:lnTo>
                  <a:pt x="12192000" y="0"/>
                </a:lnTo>
                <a:lnTo>
                  <a:pt x="12192000" y="4132683"/>
                </a:lnTo>
                <a:lnTo>
                  <a:pt x="0" y="4132683"/>
                </a:lnTo>
                <a:close/>
              </a:path>
            </a:pathLst>
          </a:custGeom>
          <a:solidFill>
            <a:schemeClr val="accent2">
              <a:lumMod val="20000"/>
              <a:lumOff val="80000"/>
            </a:schemeClr>
          </a:solidFill>
        </p:spPr>
        <p:txBody>
          <a:bodyPr wrap="square">
            <a:noAutofit/>
          </a:bodyPr>
          <a:lstStyle>
            <a:lvl1pPr>
              <a:defRPr sz="1400"/>
            </a:lvl1pPr>
          </a:lstStyle>
          <a:p>
            <a:pPr lvl="0"/>
            <a:endParaRPr lang="en-US" noProof="0" dirty="0"/>
          </a:p>
        </p:txBody>
      </p:sp>
      <p:pic>
        <p:nvPicPr>
          <p:cNvPr id="3" name="Picture 2">
            <a:extLst>
              <a:ext uri="{FF2B5EF4-FFF2-40B4-BE49-F238E27FC236}">
                <a16:creationId xmlns:a16="http://schemas.microsoft.com/office/drawing/2014/main" id="{8DF52141-91EE-05D9-D36C-1FB677A197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043" t="29040" r="12609" b="30762"/>
          <a:stretch/>
        </p:blipFill>
        <p:spPr>
          <a:xfrm>
            <a:off x="237536" y="5545769"/>
            <a:ext cx="2448531" cy="1159831"/>
          </a:xfrm>
          <a:prstGeom prst="rect">
            <a:avLst/>
          </a:prstGeom>
        </p:spPr>
      </p:pic>
    </p:spTree>
    <p:extLst>
      <p:ext uri="{BB962C8B-B14F-4D97-AF65-F5344CB8AC3E}">
        <p14:creationId xmlns:p14="http://schemas.microsoft.com/office/powerpoint/2010/main" val="23843713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Presentation Title Slide">
    <p:bg>
      <p:bgPr>
        <a:gradFill flip="none" rotWithShape="1">
          <a:gsLst>
            <a:gs pos="0">
              <a:schemeClr val="bg2">
                <a:tint val="80000"/>
                <a:satMod val="300000"/>
              </a:schemeClr>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DC790D5-5C0B-A6E3-3B34-DA63EA5562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 y="1"/>
            <a:ext cx="12189459" cy="6857999"/>
          </a:xfrm>
          <a:prstGeom prst="rect">
            <a:avLst/>
          </a:prstGeom>
        </p:spPr>
      </p:pic>
      <p:sp>
        <p:nvSpPr>
          <p:cNvPr id="17" name="Title 1">
            <a:extLst>
              <a:ext uri="{FF2B5EF4-FFF2-40B4-BE49-F238E27FC236}">
                <a16:creationId xmlns:a16="http://schemas.microsoft.com/office/drawing/2014/main" id="{BA013E5D-F309-5158-260E-BE5EEFEE8434}"/>
              </a:ext>
            </a:extLst>
          </p:cNvPr>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pic>
        <p:nvPicPr>
          <p:cNvPr id="18" name="Picture 17">
            <a:extLst>
              <a:ext uri="{FF2B5EF4-FFF2-40B4-BE49-F238E27FC236}">
                <a16:creationId xmlns:a16="http://schemas.microsoft.com/office/drawing/2014/main" id="{CAB690A8-D4A7-C51B-91F5-5E15D157A7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1159" y="5595735"/>
            <a:ext cx="2524076" cy="983962"/>
          </a:xfrm>
          <a:prstGeom prst="rect">
            <a:avLst/>
          </a:prstGeom>
        </p:spPr>
      </p:pic>
      <p:sp>
        <p:nvSpPr>
          <p:cNvPr id="5" name="TextBox 4">
            <a:extLst>
              <a:ext uri="{FF2B5EF4-FFF2-40B4-BE49-F238E27FC236}">
                <a16:creationId xmlns:a16="http://schemas.microsoft.com/office/drawing/2014/main" id="{8E211F76-B919-783E-A04B-7FC8C7E15D7D}"/>
              </a:ext>
            </a:extLst>
          </p:cNvPr>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2876615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70" y="2428"/>
            <a:ext cx="12189457" cy="6853143"/>
          </a:xfrm>
          <a:prstGeom prst="rect">
            <a:avLst/>
          </a:prstGeom>
        </p:spPr>
      </p:pic>
      <p:sp>
        <p:nvSpPr>
          <p:cNvPr id="10" name="Title 1">
            <a:extLst>
              <a:ext uri="{FF2B5EF4-FFF2-40B4-BE49-F238E27FC236}">
                <a16:creationId xmlns:a16="http://schemas.microsoft.com/office/drawing/2014/main" id="{0F52F572-72A2-5A4D-BD1B-4E3CC3210B4E}"/>
              </a:ext>
            </a:extLst>
          </p:cNvPr>
          <p:cNvSpPr>
            <a:spLocks noGrp="1"/>
          </p:cNvSpPr>
          <p:nvPr>
            <p:ph type="ctrTitle" hasCustomPrompt="1"/>
          </p:nvPr>
        </p:nvSpPr>
        <p:spPr>
          <a:xfrm>
            <a:off x="2362200" y="2215785"/>
            <a:ext cx="8432800" cy="1447800"/>
          </a:xfrm>
        </p:spPr>
        <p:txBody>
          <a:bodyPr anchor="b">
            <a:noAutofit/>
          </a:bodyPr>
          <a:lstStyle>
            <a:lvl1pPr algn="ctr">
              <a:defRPr sz="3600" baseline="0">
                <a:solidFill>
                  <a:srgbClr val="FFFFFF"/>
                </a:solidFill>
                <a:latin typeface="Franklin Gothic Medium Cond" panose="020B0606030402020204" pitchFamily="34" charset="0"/>
              </a:defRPr>
            </a:lvl1pPr>
          </a:lstStyle>
          <a:p>
            <a:r>
              <a:rPr lang="en-US" dirty="0"/>
              <a:t>Presentation Title</a:t>
            </a:r>
          </a:p>
        </p:txBody>
      </p:sp>
      <p:pic>
        <p:nvPicPr>
          <p:cNvPr id="4" name="Picture 3">
            <a:extLst>
              <a:ext uri="{FF2B5EF4-FFF2-40B4-BE49-F238E27FC236}">
                <a16:creationId xmlns:a16="http://schemas.microsoft.com/office/drawing/2014/main" id="{9EE6CB3E-8FE4-3447-9A8F-F524C852FA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43" t="29040" r="12609" b="30762"/>
          <a:stretch/>
        </p:blipFill>
        <p:spPr>
          <a:xfrm>
            <a:off x="237536" y="5545769"/>
            <a:ext cx="2448531" cy="1159831"/>
          </a:xfrm>
          <a:prstGeom prst="rect">
            <a:avLst/>
          </a:prstGeom>
        </p:spPr>
      </p:pic>
    </p:spTree>
    <p:extLst>
      <p:ext uri="{BB962C8B-B14F-4D97-AF65-F5344CB8AC3E}">
        <p14:creationId xmlns:p14="http://schemas.microsoft.com/office/powerpoint/2010/main" val="371988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Graph - Horizont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3624466"/>
            <a:ext cx="10363199" cy="2319135"/>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1016000" y="1219200"/>
            <a:ext cx="10363200" cy="2286000"/>
          </a:xfrm>
        </p:spPr>
        <p:txBody>
          <a:bodyPr/>
          <a:lstStyle/>
          <a:p>
            <a:endParaRPr lang="en-US" dirty="0"/>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9" name="Picture 8">
            <a:extLst>
              <a:ext uri="{FF2B5EF4-FFF2-40B4-BE49-F238E27FC236}">
                <a16:creationId xmlns:a16="http://schemas.microsoft.com/office/drawing/2014/main" id="{668ED42B-1657-4A46-9347-95D4C7FFEE4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18" t="30424" r="11326" b="35333"/>
          <a:stretch/>
        </p:blipFill>
        <p:spPr>
          <a:xfrm>
            <a:off x="201159" y="5595735"/>
            <a:ext cx="2524076" cy="983962"/>
          </a:xfrm>
          <a:prstGeom prst="rect">
            <a:avLst/>
          </a:prstGeom>
        </p:spPr>
      </p:pic>
    </p:spTree>
    <p:extLst>
      <p:ext uri="{BB962C8B-B14F-4D97-AF65-F5344CB8AC3E}">
        <p14:creationId xmlns:p14="http://schemas.microsoft.com/office/powerpoint/2010/main" val="26226528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Presenta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70" y="2428"/>
            <a:ext cx="12189457" cy="6853143"/>
          </a:xfrm>
          <a:prstGeom prst="rect">
            <a:avLst/>
          </a:prstGeom>
        </p:spPr>
      </p:pic>
      <p:sp>
        <p:nvSpPr>
          <p:cNvPr id="10" name="Title 1">
            <a:extLst>
              <a:ext uri="{FF2B5EF4-FFF2-40B4-BE49-F238E27FC236}">
                <a16:creationId xmlns:a16="http://schemas.microsoft.com/office/drawing/2014/main" id="{0F52F572-72A2-5A4D-BD1B-4E3CC3210B4E}"/>
              </a:ext>
            </a:extLst>
          </p:cNvPr>
          <p:cNvSpPr>
            <a:spLocks noGrp="1"/>
          </p:cNvSpPr>
          <p:nvPr>
            <p:ph type="ctrTitle" hasCustomPrompt="1"/>
          </p:nvPr>
        </p:nvSpPr>
        <p:spPr>
          <a:xfrm>
            <a:off x="2362200" y="2215785"/>
            <a:ext cx="8432800" cy="1447800"/>
          </a:xfrm>
        </p:spPr>
        <p:txBody>
          <a:bodyPr anchor="b">
            <a:noAutofit/>
          </a:bodyPr>
          <a:lstStyle>
            <a:lvl1pPr algn="ctr">
              <a:defRPr sz="3600" baseline="0">
                <a:solidFill>
                  <a:srgbClr val="FFFFFF"/>
                </a:solidFill>
                <a:latin typeface="Franklin Gothic Medium Cond" panose="020B0606030402020204" pitchFamily="34" charset="0"/>
              </a:defRPr>
            </a:lvl1pPr>
          </a:lstStyle>
          <a:p>
            <a:r>
              <a:rPr lang="en-US" dirty="0"/>
              <a:t>Presentation Title</a:t>
            </a:r>
          </a:p>
        </p:txBody>
      </p:sp>
      <p:pic>
        <p:nvPicPr>
          <p:cNvPr id="4" name="Picture 3">
            <a:extLst>
              <a:ext uri="{FF2B5EF4-FFF2-40B4-BE49-F238E27FC236}">
                <a16:creationId xmlns:a16="http://schemas.microsoft.com/office/drawing/2014/main" id="{2F83E9ED-4C26-4444-8B30-BE7DD8D09A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43" t="29040" r="12609" b="30762"/>
          <a:stretch/>
        </p:blipFill>
        <p:spPr>
          <a:xfrm>
            <a:off x="237536" y="5545769"/>
            <a:ext cx="2448531" cy="1159831"/>
          </a:xfrm>
          <a:prstGeom prst="rect">
            <a:avLst/>
          </a:prstGeom>
        </p:spPr>
      </p:pic>
      <p:sp>
        <p:nvSpPr>
          <p:cNvPr id="3" name="TextBox 2">
            <a:extLst>
              <a:ext uri="{FF2B5EF4-FFF2-40B4-BE49-F238E27FC236}">
                <a16:creationId xmlns:a16="http://schemas.microsoft.com/office/drawing/2014/main" id="{8833BBD3-81A8-0AAD-CF15-050EE52EEA88}"/>
              </a:ext>
            </a:extLst>
          </p:cNvPr>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rgbClr val="FFFFFF"/>
                </a:solidFill>
              </a:rPr>
              <a:pPr algn="ctr"/>
              <a:t>‹#›</a:t>
            </a:fld>
            <a:endParaRPr lang="en-US" sz="1200" dirty="0">
              <a:solidFill>
                <a:srgbClr val="FFFFFF"/>
              </a:solidFill>
            </a:endParaRPr>
          </a:p>
        </p:txBody>
      </p:sp>
    </p:spTree>
    <p:extLst>
      <p:ext uri="{BB962C8B-B14F-4D97-AF65-F5344CB8AC3E}">
        <p14:creationId xmlns:p14="http://schemas.microsoft.com/office/powerpoint/2010/main" val="1630767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1262265"/>
            <a:ext cx="10363199" cy="4800600"/>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8" name="Picture 7">
            <a:extLst>
              <a:ext uri="{FF2B5EF4-FFF2-40B4-BE49-F238E27FC236}">
                <a16:creationId xmlns:a16="http://schemas.microsoft.com/office/drawing/2014/main" id="{61C47795-E1CA-2D43-AE2E-3949D6A9CDB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1159" y="5595735"/>
            <a:ext cx="2524076" cy="983962"/>
          </a:xfrm>
          <a:prstGeom prst="rect">
            <a:avLst/>
          </a:prstGeom>
        </p:spPr>
      </p:pic>
    </p:spTree>
    <p:extLst>
      <p:ext uri="{BB962C8B-B14F-4D97-AF65-F5344CB8AC3E}">
        <p14:creationId xmlns:p14="http://schemas.microsoft.com/office/powerpoint/2010/main" val="552448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amp;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hasCustomPrompt="1"/>
          </p:nvPr>
        </p:nvSpPr>
        <p:spPr>
          <a:xfrm>
            <a:off x="1016002" y="1262265"/>
            <a:ext cx="5079999" cy="4800600"/>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6299200" y="1295400"/>
            <a:ext cx="5080000" cy="4724400"/>
          </a:xfrm>
        </p:spPr>
        <p:txBody>
          <a:bodyPr/>
          <a:lstStyle/>
          <a:p>
            <a:endParaRPr lang="en-US" dirty="0"/>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4" name="Picture 3">
            <a:extLst>
              <a:ext uri="{FF2B5EF4-FFF2-40B4-BE49-F238E27FC236}">
                <a16:creationId xmlns:a16="http://schemas.microsoft.com/office/drawing/2014/main" id="{F0FA405A-0B93-654F-8714-D2708A1D4A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1159" y="5595735"/>
            <a:ext cx="2524076" cy="983962"/>
          </a:xfrm>
          <a:prstGeom prst="rect">
            <a:avLst/>
          </a:prstGeom>
        </p:spPr>
      </p:pic>
    </p:spTree>
    <p:extLst>
      <p:ext uri="{BB962C8B-B14F-4D97-AF65-F5344CB8AC3E}">
        <p14:creationId xmlns:p14="http://schemas.microsoft.com/office/powerpoint/2010/main" val="2405222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ntent &amp; Graph">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16002" y="1432397"/>
            <a:ext cx="5079999" cy="4800600"/>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1B23B6B9-FEF9-2C7E-0AD4-3A177E6CAA5C}"/>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
        <p:nvSpPr>
          <p:cNvPr id="2" name="Title 1"/>
          <p:cNvSpPr>
            <a:spLocks noGrp="1"/>
          </p:cNvSpPr>
          <p:nvPr>
            <p:ph type="title" hasCustomPrompt="1"/>
          </p:nvPr>
        </p:nvSpPr>
        <p:spPr>
          <a:xfrm>
            <a:off x="508000" y="304799"/>
            <a:ext cx="5232400" cy="983961"/>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pic>
        <p:nvPicPr>
          <p:cNvPr id="8" name="Picture 7" descr="Logo&#10;&#10;Description automatically generated with medium confidence">
            <a:extLst>
              <a:ext uri="{FF2B5EF4-FFF2-40B4-BE49-F238E27FC236}">
                <a16:creationId xmlns:a16="http://schemas.microsoft.com/office/drawing/2014/main" id="{4220C7AE-29C1-FAD2-28F5-AFA40891AF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828" y="4986775"/>
            <a:ext cx="3057480" cy="2678619"/>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6FA1492E-BCB9-AEED-9844-D84B345F31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1622" y="5656688"/>
            <a:ext cx="1352231" cy="1201312"/>
          </a:xfrm>
          <a:prstGeom prst="rect">
            <a:avLst/>
          </a:prstGeom>
        </p:spPr>
      </p:pic>
    </p:spTree>
    <p:extLst>
      <p:ext uri="{BB962C8B-B14F-4D97-AF65-F5344CB8AC3E}">
        <p14:creationId xmlns:p14="http://schemas.microsoft.com/office/powerpoint/2010/main" val="5091135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mp; Graph - Horizont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p:nvPr>
        </p:nvSpPr>
        <p:spPr>
          <a:xfrm>
            <a:off x="1016002" y="3624466"/>
            <a:ext cx="10363199" cy="2319135"/>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hart Placeholder 7"/>
          <p:cNvSpPr>
            <a:spLocks noGrp="1"/>
          </p:cNvSpPr>
          <p:nvPr>
            <p:ph type="chart" sz="quarter" idx="11"/>
          </p:nvPr>
        </p:nvSpPr>
        <p:spPr>
          <a:xfrm>
            <a:off x="1016000" y="1219200"/>
            <a:ext cx="10363200" cy="2286000"/>
          </a:xfrm>
        </p:spPr>
        <p:txBody>
          <a:bodyPr/>
          <a:lstStyle/>
          <a:p>
            <a:endParaRPr lang="en-US" dirty="0"/>
          </a:p>
        </p:txBody>
      </p:sp>
      <p:sp>
        <p:nvSpPr>
          <p:cNvPr id="6" name="TextBox 5"/>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9" name="Picture 8">
            <a:extLst>
              <a:ext uri="{FF2B5EF4-FFF2-40B4-BE49-F238E27FC236}">
                <a16:creationId xmlns:a16="http://schemas.microsoft.com/office/drawing/2014/main" id="{668ED42B-1657-4A46-9347-95D4C7FFEE4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1159" y="5595735"/>
            <a:ext cx="2524076" cy="983962"/>
          </a:xfrm>
          <a:prstGeom prst="rect">
            <a:avLst/>
          </a:prstGeom>
        </p:spPr>
      </p:pic>
    </p:spTree>
    <p:extLst>
      <p:ext uri="{BB962C8B-B14F-4D97-AF65-F5344CB8AC3E}">
        <p14:creationId xmlns:p14="http://schemas.microsoft.com/office/powerpoint/2010/main" val="6572214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8" name="Table Placeholder 7"/>
          <p:cNvSpPr>
            <a:spLocks noGrp="1"/>
          </p:cNvSpPr>
          <p:nvPr>
            <p:ph type="tbl" sz="quarter" idx="11"/>
          </p:nvPr>
        </p:nvSpPr>
        <p:spPr>
          <a:xfrm>
            <a:off x="508000" y="1219200"/>
            <a:ext cx="10972800" cy="4724400"/>
          </a:xfrm>
        </p:spPr>
        <p:txBody>
          <a:bodyPr/>
          <a:lstStyle/>
          <a:p>
            <a:endParaRPr lang="en-US" dirty="0"/>
          </a:p>
        </p:txBody>
      </p:sp>
      <p:sp>
        <p:nvSpPr>
          <p:cNvPr id="5" name="TextBox 4"/>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6" name="Picture 5">
            <a:extLst>
              <a:ext uri="{FF2B5EF4-FFF2-40B4-BE49-F238E27FC236}">
                <a16:creationId xmlns:a16="http://schemas.microsoft.com/office/drawing/2014/main" id="{8812F9C0-93C4-A543-B5CE-C16F779C51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1159" y="5595735"/>
            <a:ext cx="2524076" cy="983962"/>
          </a:xfrm>
          <a:prstGeom prst="rect">
            <a:avLst/>
          </a:prstGeom>
        </p:spPr>
      </p:pic>
    </p:spTree>
    <p:extLst>
      <p:ext uri="{BB962C8B-B14F-4D97-AF65-F5344CB8AC3E}">
        <p14:creationId xmlns:p14="http://schemas.microsoft.com/office/powerpoint/2010/main" val="40997031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Section Title</a:t>
            </a:r>
          </a:p>
        </p:txBody>
      </p:sp>
    </p:spTree>
    <p:extLst>
      <p:ext uri="{BB962C8B-B14F-4D97-AF65-F5344CB8AC3E}">
        <p14:creationId xmlns:p14="http://schemas.microsoft.com/office/powerpoint/2010/main" val="26686035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5" name="Content Placeholder 4"/>
          <p:cNvSpPr>
            <a:spLocks noGrp="1"/>
          </p:cNvSpPr>
          <p:nvPr>
            <p:ph sz="quarter" idx="10" hasCustomPrompt="1"/>
          </p:nvPr>
        </p:nvSpPr>
        <p:spPr>
          <a:xfrm>
            <a:off x="6096000" y="3352802"/>
            <a:ext cx="4470400" cy="380999"/>
          </a:xfrm>
        </p:spPr>
        <p:txBody>
          <a:bodyPr>
            <a:noAutofit/>
          </a:bodyPr>
          <a:lstStyle>
            <a:lvl1pPr>
              <a:spcBef>
                <a:spcPts val="1200"/>
              </a:spcBef>
              <a:buNone/>
              <a:defRPr lang="en-US" sz="2400" cap="all" baseline="0" dirty="0" smtClean="0">
                <a:solidFill>
                  <a:schemeClr val="accent6"/>
                </a:solidFill>
                <a:latin typeface="Franklin Gothic Medium Cond" pitchFamily="34" charset="0"/>
              </a:defRPr>
            </a:lvl1pPr>
            <a:lvl2pPr marL="174625" indent="-174625">
              <a:buSzPct val="80000"/>
              <a:buFont typeface="Arial" pitchFamily="34" charset="0"/>
              <a:buChar char="•"/>
              <a:defRPr sz="2000">
                <a:solidFill>
                  <a:schemeClr val="tx1">
                    <a:lumMod val="65000"/>
                    <a:lumOff val="35000"/>
                  </a:schemeClr>
                </a:solidFill>
              </a:defRPr>
            </a:lvl2pPr>
            <a:lvl3pPr marL="341313" indent="-166688">
              <a:lnSpc>
                <a:spcPct val="100000"/>
              </a:lnSpc>
              <a:spcBef>
                <a:spcPts val="0"/>
              </a:spcBef>
              <a:buFont typeface="Calibri" pitchFamily="34" charset="0"/>
              <a:buChar char="-"/>
              <a:defRPr sz="1600">
                <a:solidFill>
                  <a:schemeClr val="bg1">
                    <a:lumMod val="50000"/>
                  </a:schemeClr>
                </a:solidFill>
              </a:defRPr>
            </a:lvl3pPr>
            <a:lvl4pPr marL="461963" indent="-120650">
              <a:lnSpc>
                <a:spcPct val="100000"/>
              </a:lnSpc>
              <a:spcBef>
                <a:spcPts val="0"/>
              </a:spcBef>
              <a:buSzPct val="50000"/>
              <a:buFont typeface="Courier New" pitchFamily="49" charset="0"/>
              <a:buChar char="o"/>
              <a:defRPr sz="1400">
                <a:solidFill>
                  <a:schemeClr val="tx1">
                    <a:lumMod val="65000"/>
                    <a:lumOff val="35000"/>
                  </a:schemeClr>
                </a:solidFill>
              </a:defRPr>
            </a:lvl4pPr>
            <a:lvl5pPr>
              <a:defRPr sz="1800">
                <a:solidFill>
                  <a:schemeClr val="tx1">
                    <a:lumMod val="65000"/>
                    <a:lumOff val="35000"/>
                  </a:schemeClr>
                </a:solidFill>
              </a:defRPr>
            </a:lvl5pPr>
          </a:lstStyle>
          <a:p>
            <a:r>
              <a:rPr lang="en-US" sz="2400" spc="100" dirty="0">
                <a:solidFill>
                  <a:schemeClr val="tx1">
                    <a:lumMod val="65000"/>
                    <a:lumOff val="35000"/>
                  </a:schemeClr>
                </a:solidFill>
                <a:latin typeface="Franklin Gothic Medium Cond" pitchFamily="34" charset="0"/>
                <a:ea typeface="+mj-ea"/>
                <a:cs typeface="+mj-cs"/>
              </a:rPr>
              <a:t>FIRST LAST</a:t>
            </a:r>
          </a:p>
        </p:txBody>
      </p:sp>
      <p:sp>
        <p:nvSpPr>
          <p:cNvPr id="8" name="Picture Placeholder 7"/>
          <p:cNvSpPr>
            <a:spLocks noGrp="1"/>
          </p:cNvSpPr>
          <p:nvPr>
            <p:ph type="pic" sz="quarter" idx="11"/>
          </p:nvPr>
        </p:nvSpPr>
        <p:spPr>
          <a:xfrm>
            <a:off x="2133600" y="2057400"/>
            <a:ext cx="3657600" cy="2743200"/>
          </a:xfrm>
        </p:spPr>
        <p:txBody>
          <a:bodyPr/>
          <a:lstStyle/>
          <a:p>
            <a:endParaRPr lang="en-US" dirty="0"/>
          </a:p>
        </p:txBody>
      </p:sp>
      <p:sp>
        <p:nvSpPr>
          <p:cNvPr id="10" name="Text Placeholder 9"/>
          <p:cNvSpPr>
            <a:spLocks noGrp="1"/>
          </p:cNvSpPr>
          <p:nvPr>
            <p:ph type="body" sz="quarter" idx="12" hasCustomPrompt="1"/>
          </p:nvPr>
        </p:nvSpPr>
        <p:spPr>
          <a:xfrm>
            <a:off x="6096000" y="3733800"/>
            <a:ext cx="4470400" cy="304800"/>
          </a:xfrm>
        </p:spPr>
        <p:txBody>
          <a:bodyPr/>
          <a:lstStyle>
            <a:lvl1pPr>
              <a:lnSpc>
                <a:spcPts val="1600"/>
              </a:lnSpc>
              <a:buNone/>
              <a:defRPr lang="en-US" sz="1200" b="0" smtClean="0">
                <a:solidFill>
                  <a:schemeClr val="accent6"/>
                </a:solidFill>
                <a:latin typeface="Franklin Gothic Book" pitchFamily="34" charset="0"/>
              </a:defRPr>
            </a:lvl1pPr>
          </a:lstStyle>
          <a:p>
            <a:pPr>
              <a:lnSpc>
                <a:spcPts val="1600"/>
              </a:lnSpc>
            </a:pPr>
            <a:r>
              <a:rPr lang="en-US" sz="1400" spc="100" dirty="0">
                <a:solidFill>
                  <a:schemeClr val="tx1">
                    <a:lumMod val="65000"/>
                    <a:lumOff val="35000"/>
                  </a:schemeClr>
                </a:solidFill>
                <a:latin typeface="Franklin Gothic Medium Cond" pitchFamily="34" charset="0"/>
                <a:ea typeface="+mj-ea"/>
                <a:cs typeface="+mj-cs"/>
              </a:rPr>
              <a:t>Title</a:t>
            </a:r>
          </a:p>
          <a:p>
            <a:pPr lvl="0"/>
            <a:endParaRPr lang="en-US" dirty="0"/>
          </a:p>
        </p:txBody>
      </p:sp>
      <p:sp>
        <p:nvSpPr>
          <p:cNvPr id="12" name="Text Placeholder 11"/>
          <p:cNvSpPr>
            <a:spLocks noGrp="1"/>
          </p:cNvSpPr>
          <p:nvPr>
            <p:ph type="body" sz="quarter" idx="13" hasCustomPrompt="1"/>
          </p:nvPr>
        </p:nvSpPr>
        <p:spPr>
          <a:xfrm>
            <a:off x="6096000" y="4191000"/>
            <a:ext cx="4368800" cy="228600"/>
          </a:xfrm>
        </p:spPr>
        <p:txBody>
          <a:bodyPr>
            <a:noAutofit/>
          </a:bodyPr>
          <a:lstStyle>
            <a:lvl1pPr>
              <a:spcBef>
                <a:spcPts val="1000"/>
              </a:spcBef>
              <a:buNone/>
              <a:defRPr lang="en-US" sz="1200" smtClean="0">
                <a:solidFill>
                  <a:schemeClr val="accent6"/>
                </a:solidFill>
                <a:latin typeface="Calibri" pitchFamily="34" charset="0"/>
              </a:defRPr>
            </a:lvl1pPr>
          </a:lstStyle>
          <a:p>
            <a:pPr>
              <a:spcBef>
                <a:spcPts val="1000"/>
              </a:spcBef>
            </a:pPr>
            <a:r>
              <a:rPr lang="en-US" sz="1200" dirty="0">
                <a:solidFill>
                  <a:schemeClr val="tx1">
                    <a:lumMod val="65000"/>
                    <a:lumOff val="35000"/>
                  </a:schemeClr>
                </a:solidFill>
                <a:latin typeface="Calibri" pitchFamily="34" charset="0"/>
                <a:ea typeface="+mj-ea"/>
                <a:cs typeface="+mj-cs"/>
              </a:rPr>
              <a:t>example@cottinghambutler.com</a:t>
            </a:r>
            <a:endParaRPr lang="en-US" dirty="0"/>
          </a:p>
        </p:txBody>
      </p:sp>
      <p:sp>
        <p:nvSpPr>
          <p:cNvPr id="14" name="Text Placeholder 13"/>
          <p:cNvSpPr>
            <a:spLocks noGrp="1"/>
          </p:cNvSpPr>
          <p:nvPr>
            <p:ph type="body" sz="quarter" idx="14" hasCustomPrompt="1"/>
          </p:nvPr>
        </p:nvSpPr>
        <p:spPr>
          <a:xfrm>
            <a:off x="6096000" y="4419600"/>
            <a:ext cx="4368800" cy="3048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200" smtClean="0">
                <a:solidFill>
                  <a:srgbClr val="606060"/>
                </a:solidFill>
                <a:latin typeface="Calibri"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chemeClr val="tx1">
                    <a:lumMod val="65000"/>
                    <a:lumOff val="35000"/>
                  </a:schemeClr>
                </a:solidFill>
                <a:latin typeface="Calibri" pitchFamily="34" charset="0"/>
                <a:ea typeface="+mj-ea"/>
                <a:cs typeface="+mj-cs"/>
              </a:rPr>
              <a:t>000.000.0000</a:t>
            </a:r>
          </a:p>
          <a:p>
            <a:pPr lvl="0"/>
            <a:endParaRPr lang="en-US" dirty="0"/>
          </a:p>
        </p:txBody>
      </p:sp>
      <p:sp>
        <p:nvSpPr>
          <p:cNvPr id="9" name="TextBox 8"/>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42291716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 y="1"/>
            <a:ext cx="12189459" cy="6857999"/>
          </a:xfrm>
          <a:prstGeom prst="rect">
            <a:avLst/>
          </a:prstGeom>
        </p:spPr>
      </p:pic>
      <p:sp>
        <p:nvSpPr>
          <p:cNvPr id="2" name="Title 1"/>
          <p:cNvSpPr>
            <a:spLocks noGrp="1"/>
          </p:cNvSpPr>
          <p:nvPr>
            <p:ph type="ctrTitle" hasCustomPrompt="1"/>
          </p:nvPr>
        </p:nvSpPr>
        <p:spPr>
          <a:xfrm>
            <a:off x="1524000" y="1143000"/>
            <a:ext cx="84328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a:t>Questions?</a:t>
            </a:r>
          </a:p>
        </p:txBody>
      </p:sp>
    </p:spTree>
    <p:extLst>
      <p:ext uri="{BB962C8B-B14F-4D97-AF65-F5344CB8AC3E}">
        <p14:creationId xmlns:p14="http://schemas.microsoft.com/office/powerpoint/2010/main" val="24882660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5E5750-ED2C-46BD-BBFF-DE24D7E3A545}" type="datetime1">
              <a:rPr lang="en-US" smtClean="0"/>
              <a:t>9/21/23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1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2" name="Title 1"/>
          <p:cNvSpPr>
            <a:spLocks noGrp="1"/>
          </p:cNvSpPr>
          <p:nvPr>
            <p:ph type="title" hasCustomPrompt="1"/>
          </p:nvPr>
        </p:nvSpPr>
        <p:spPr>
          <a:xfrm>
            <a:off x="508000" y="304800"/>
            <a:ext cx="109728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a:t>CLICK TO EDIT MASTER TITLE STYLE</a:t>
            </a:r>
          </a:p>
        </p:txBody>
      </p:sp>
      <p:sp>
        <p:nvSpPr>
          <p:cNvPr id="8" name="Table Placeholder 7"/>
          <p:cNvSpPr>
            <a:spLocks noGrp="1"/>
          </p:cNvSpPr>
          <p:nvPr>
            <p:ph type="tbl" sz="quarter" idx="11"/>
          </p:nvPr>
        </p:nvSpPr>
        <p:spPr>
          <a:xfrm>
            <a:off x="508000" y="1219200"/>
            <a:ext cx="10972800" cy="4724400"/>
          </a:xfrm>
        </p:spPr>
        <p:txBody>
          <a:bodyPr/>
          <a:lstStyle/>
          <a:p>
            <a:endParaRPr lang="en-US" dirty="0"/>
          </a:p>
        </p:txBody>
      </p:sp>
      <p:sp>
        <p:nvSpPr>
          <p:cNvPr id="5" name="TextBox 4"/>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6" name="Picture 5">
            <a:extLst>
              <a:ext uri="{FF2B5EF4-FFF2-40B4-BE49-F238E27FC236}">
                <a16:creationId xmlns:a16="http://schemas.microsoft.com/office/drawing/2014/main" id="{8812F9C0-93C4-A543-B5CE-C16F779C512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18" t="30424" r="11326" b="35333"/>
          <a:stretch/>
        </p:blipFill>
        <p:spPr>
          <a:xfrm>
            <a:off x="201159" y="5595735"/>
            <a:ext cx="2524076" cy="983962"/>
          </a:xfrm>
          <a:prstGeom prst="rect">
            <a:avLst/>
          </a:prstGeom>
        </p:spPr>
      </p:pic>
    </p:spTree>
    <p:extLst>
      <p:ext uri="{BB962C8B-B14F-4D97-AF65-F5344CB8AC3E}">
        <p14:creationId xmlns:p14="http://schemas.microsoft.com/office/powerpoint/2010/main" val="2353504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FF28B-70FB-4C14-A022-71315533A82A}" type="datetime1">
              <a:rPr lang="en-US" smtClean="0"/>
              <a:t>9/21/23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049678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3195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9979266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 1 column + Image" userDrawn="1">
  <p:cSld name="Title + 1 column + Image">
    <p:bg>
      <p:bgPr>
        <a:solidFill>
          <a:schemeClr val="lt1"/>
        </a:solidFill>
        <a:effectLst/>
      </p:bgPr>
    </p:bg>
    <p:spTree>
      <p:nvGrpSpPr>
        <p:cNvPr id="1" name="Shape 38"/>
        <p:cNvGrpSpPr/>
        <p:nvPr/>
      </p:nvGrpSpPr>
      <p:grpSpPr>
        <a:xfrm>
          <a:off x="0" y="0"/>
          <a:ext cx="0" cy="0"/>
          <a:chOff x="0" y="0"/>
          <a:chExt cx="0" cy="0"/>
        </a:xfrm>
      </p:grpSpPr>
      <p:sp>
        <p:nvSpPr>
          <p:cNvPr id="41" name="Google Shape;41;p6"/>
          <p:cNvSpPr txBox="1">
            <a:spLocks noGrp="1"/>
          </p:cNvSpPr>
          <p:nvPr>
            <p:ph type="title"/>
          </p:nvPr>
        </p:nvSpPr>
        <p:spPr>
          <a:xfrm>
            <a:off x="1217567" y="1112233"/>
            <a:ext cx="4622800" cy="836000"/>
          </a:xfrm>
          <a:prstGeom prst="rect">
            <a:avLst/>
          </a:prstGeom>
        </p:spPr>
        <p:txBody>
          <a:bodyPr spcFirstLastPara="1" wrap="square" lIns="0" tIns="0" rIns="0" bIns="0"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6"/>
          <p:cNvSpPr txBox="1">
            <a:spLocks noGrp="1"/>
          </p:cNvSpPr>
          <p:nvPr>
            <p:ph type="body" idx="1"/>
          </p:nvPr>
        </p:nvSpPr>
        <p:spPr>
          <a:xfrm>
            <a:off x="1217567" y="2125000"/>
            <a:ext cx="4622800" cy="3711600"/>
          </a:xfrm>
          <a:prstGeom prst="rect">
            <a:avLst/>
          </a:prstGeom>
        </p:spPr>
        <p:txBody>
          <a:bodyPr spcFirstLastPara="1" wrap="square" lIns="0" tIns="0" rIns="0" bIns="0" anchor="t" anchorCtr="0">
            <a:noAutofit/>
          </a:bodyPr>
          <a:lstStyle>
            <a:lvl1pPr marL="609585" lvl="0" indent="-474121" rtl="0">
              <a:lnSpc>
                <a:spcPct val="115000"/>
              </a:lnSpc>
              <a:spcBef>
                <a:spcPts val="800"/>
              </a:spcBef>
              <a:spcAft>
                <a:spcPts val="0"/>
              </a:spcAft>
              <a:buSzPts val="2000"/>
              <a:buChar char="╸"/>
              <a:defRPr sz="2667">
                <a:solidFill>
                  <a:schemeClr val="dk2"/>
                </a:solidFill>
              </a:defRPr>
            </a:lvl1pPr>
            <a:lvl2pPr marL="1219170" lvl="1" indent="-474121" rtl="0">
              <a:lnSpc>
                <a:spcPct val="115000"/>
              </a:lnSpc>
              <a:spcBef>
                <a:spcPts val="0"/>
              </a:spcBef>
              <a:spcAft>
                <a:spcPts val="0"/>
              </a:spcAft>
              <a:buClr>
                <a:schemeClr val="dk2"/>
              </a:buClr>
              <a:buSzPts val="2000"/>
              <a:buChar char="╶"/>
              <a:defRPr sz="2667">
                <a:solidFill>
                  <a:schemeClr val="dk2"/>
                </a:solidFill>
              </a:defRPr>
            </a:lvl2pPr>
            <a:lvl3pPr marL="1828754" lvl="2" indent="-474121" rtl="0">
              <a:lnSpc>
                <a:spcPct val="115000"/>
              </a:lnSpc>
              <a:spcBef>
                <a:spcPts val="0"/>
              </a:spcBef>
              <a:spcAft>
                <a:spcPts val="0"/>
              </a:spcAft>
              <a:buSzPts val="2000"/>
              <a:buChar char="╶"/>
              <a:defRPr sz="2667">
                <a:solidFill>
                  <a:schemeClr val="dk2"/>
                </a:solidFill>
              </a:defRPr>
            </a:lvl3pPr>
            <a:lvl4pPr marL="2438339" lvl="3" indent="-474121" rtl="0">
              <a:lnSpc>
                <a:spcPct val="115000"/>
              </a:lnSpc>
              <a:spcBef>
                <a:spcPts val="0"/>
              </a:spcBef>
              <a:spcAft>
                <a:spcPts val="0"/>
              </a:spcAft>
              <a:buSzPts val="2000"/>
              <a:buChar char="╶"/>
              <a:defRPr sz="2667">
                <a:solidFill>
                  <a:schemeClr val="dk2"/>
                </a:solidFill>
              </a:defRPr>
            </a:lvl4pPr>
            <a:lvl5pPr marL="3047924" lvl="4" indent="-474121" rtl="0">
              <a:lnSpc>
                <a:spcPct val="115000"/>
              </a:lnSpc>
              <a:spcBef>
                <a:spcPts val="0"/>
              </a:spcBef>
              <a:spcAft>
                <a:spcPts val="0"/>
              </a:spcAft>
              <a:buSzPts val="2000"/>
              <a:buChar char="╶"/>
              <a:defRPr sz="2667">
                <a:solidFill>
                  <a:schemeClr val="dk2"/>
                </a:solidFill>
              </a:defRPr>
            </a:lvl5pPr>
            <a:lvl6pPr marL="3657509" lvl="5" indent="-474121" rtl="0">
              <a:lnSpc>
                <a:spcPct val="115000"/>
              </a:lnSpc>
              <a:spcBef>
                <a:spcPts val="0"/>
              </a:spcBef>
              <a:spcAft>
                <a:spcPts val="0"/>
              </a:spcAft>
              <a:buSzPts val="2000"/>
              <a:buChar char="╶"/>
              <a:defRPr sz="2667">
                <a:solidFill>
                  <a:schemeClr val="dk2"/>
                </a:solidFill>
              </a:defRPr>
            </a:lvl6pPr>
            <a:lvl7pPr marL="4267093" lvl="6" indent="-474121" rtl="0">
              <a:lnSpc>
                <a:spcPct val="115000"/>
              </a:lnSpc>
              <a:spcBef>
                <a:spcPts val="0"/>
              </a:spcBef>
              <a:spcAft>
                <a:spcPts val="0"/>
              </a:spcAft>
              <a:buSzPts val="2000"/>
              <a:buChar char="╶"/>
              <a:defRPr sz="2667">
                <a:solidFill>
                  <a:schemeClr val="dk2"/>
                </a:solidFill>
              </a:defRPr>
            </a:lvl7pPr>
            <a:lvl8pPr marL="4876678" lvl="7" indent="-474121" rtl="0">
              <a:lnSpc>
                <a:spcPct val="115000"/>
              </a:lnSpc>
              <a:spcBef>
                <a:spcPts val="0"/>
              </a:spcBef>
              <a:spcAft>
                <a:spcPts val="0"/>
              </a:spcAft>
              <a:buSzPts val="2000"/>
              <a:buChar char="╶"/>
              <a:defRPr sz="2667">
                <a:solidFill>
                  <a:schemeClr val="dk2"/>
                </a:solidFill>
              </a:defRPr>
            </a:lvl8pPr>
            <a:lvl9pPr marL="5486263" lvl="8" indent="-474121" rtl="0">
              <a:lnSpc>
                <a:spcPct val="115000"/>
              </a:lnSpc>
              <a:spcBef>
                <a:spcPts val="0"/>
              </a:spcBef>
              <a:spcAft>
                <a:spcPts val="0"/>
              </a:spcAft>
              <a:buSzPts val="2000"/>
              <a:buChar char="╶"/>
              <a:defRPr sz="2667">
                <a:solidFill>
                  <a:schemeClr val="dk2"/>
                </a:solidFill>
              </a:defRPr>
            </a:lvl9pPr>
          </a:lstStyle>
          <a:p>
            <a:endParaRPr/>
          </a:p>
        </p:txBody>
      </p:sp>
    </p:spTree>
    <p:extLst>
      <p:ext uri="{BB962C8B-B14F-4D97-AF65-F5344CB8AC3E}">
        <p14:creationId xmlns:p14="http://schemas.microsoft.com/office/powerpoint/2010/main" val="2472489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5920510"/>
          </a:xfrm>
          <a:custGeom>
            <a:avLst/>
            <a:gdLst>
              <a:gd name="connsiteX0" fmla="*/ 0 w 12192000"/>
              <a:gd name="connsiteY0" fmla="*/ 0 h 5920510"/>
              <a:gd name="connsiteX1" fmla="*/ 12192000 w 12192000"/>
              <a:gd name="connsiteY1" fmla="*/ 0 h 5920510"/>
              <a:gd name="connsiteX2" fmla="*/ 12192000 w 12192000"/>
              <a:gd name="connsiteY2" fmla="*/ 5920510 h 5920510"/>
              <a:gd name="connsiteX3" fmla="*/ 0 w 12192000"/>
              <a:gd name="connsiteY3" fmla="*/ 5920510 h 5920510"/>
            </a:gdLst>
            <a:ahLst/>
            <a:cxnLst>
              <a:cxn ang="0">
                <a:pos x="connsiteX0" y="connsiteY0"/>
              </a:cxn>
              <a:cxn ang="0">
                <a:pos x="connsiteX1" y="connsiteY1"/>
              </a:cxn>
              <a:cxn ang="0">
                <a:pos x="connsiteX2" y="connsiteY2"/>
              </a:cxn>
              <a:cxn ang="0">
                <a:pos x="connsiteX3" y="connsiteY3"/>
              </a:cxn>
            </a:cxnLst>
            <a:rect l="l" t="t" r="r" b="b"/>
            <a:pathLst>
              <a:path w="12192000" h="5920510">
                <a:moveTo>
                  <a:pt x="0" y="0"/>
                </a:moveTo>
                <a:lnTo>
                  <a:pt x="12192000" y="0"/>
                </a:lnTo>
                <a:lnTo>
                  <a:pt x="12192000" y="5920510"/>
                </a:lnTo>
                <a:lnTo>
                  <a:pt x="0" y="5920510"/>
                </a:lnTo>
                <a:close/>
              </a:path>
            </a:pathLst>
          </a:custGeom>
          <a:solidFill>
            <a:schemeClr val="accent2">
              <a:lumMod val="20000"/>
              <a:lumOff val="80000"/>
            </a:schemeClr>
          </a:solidFill>
        </p:spPr>
        <p:txBody>
          <a:bodyPr wrap="square">
            <a:noAutofit/>
          </a:bodyPr>
          <a:lstStyle>
            <a:lvl1pPr>
              <a:defRPr sz="1400"/>
            </a:lvl1pPr>
          </a:lstStyle>
          <a:p>
            <a:pPr lvl="0"/>
            <a:endParaRPr lang="en-US" noProof="0" dirty="0"/>
          </a:p>
        </p:txBody>
      </p:sp>
      <p:sp>
        <p:nvSpPr>
          <p:cNvPr id="2" name="TextBox 1">
            <a:extLst>
              <a:ext uri="{FF2B5EF4-FFF2-40B4-BE49-F238E27FC236}">
                <a16:creationId xmlns:a16="http://schemas.microsoft.com/office/drawing/2014/main" id="{85DB1ED0-F3A7-3DA2-2316-37418C56BC46}"/>
              </a:ext>
            </a:extLst>
          </p:cNvPr>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1034652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5355"/>
            <a:ext cx="12192000" cy="3646367"/>
          </a:xfrm>
          <a:custGeom>
            <a:avLst/>
            <a:gdLst>
              <a:gd name="connsiteX0" fmla="*/ 0 w 12192000"/>
              <a:gd name="connsiteY0" fmla="*/ 0 h 3646367"/>
              <a:gd name="connsiteX1" fmla="*/ 12192000 w 12192000"/>
              <a:gd name="connsiteY1" fmla="*/ 0 h 3646367"/>
              <a:gd name="connsiteX2" fmla="*/ 12192000 w 12192000"/>
              <a:gd name="connsiteY2" fmla="*/ 3646367 h 3646367"/>
              <a:gd name="connsiteX3" fmla="*/ 0 w 12192000"/>
              <a:gd name="connsiteY3" fmla="*/ 3646367 h 3646367"/>
            </a:gdLst>
            <a:ahLst/>
            <a:cxnLst>
              <a:cxn ang="0">
                <a:pos x="connsiteX0" y="connsiteY0"/>
              </a:cxn>
              <a:cxn ang="0">
                <a:pos x="connsiteX1" y="connsiteY1"/>
              </a:cxn>
              <a:cxn ang="0">
                <a:pos x="connsiteX2" y="connsiteY2"/>
              </a:cxn>
              <a:cxn ang="0">
                <a:pos x="connsiteX3" y="connsiteY3"/>
              </a:cxn>
            </a:cxnLst>
            <a:rect l="l" t="t" r="r" b="b"/>
            <a:pathLst>
              <a:path w="12192000" h="3646367">
                <a:moveTo>
                  <a:pt x="0" y="0"/>
                </a:moveTo>
                <a:lnTo>
                  <a:pt x="12192000" y="0"/>
                </a:lnTo>
                <a:lnTo>
                  <a:pt x="12192000" y="3646367"/>
                </a:lnTo>
                <a:lnTo>
                  <a:pt x="0" y="3646367"/>
                </a:lnTo>
                <a:close/>
              </a:path>
            </a:pathLst>
          </a:custGeom>
          <a:solidFill>
            <a:schemeClr val="accent2">
              <a:lumMod val="20000"/>
              <a:lumOff val="80000"/>
            </a:schemeClr>
          </a:solidFill>
        </p:spPr>
        <p:txBody>
          <a:bodyPr wrap="square">
            <a:noAutofit/>
          </a:bodyPr>
          <a:lstStyle>
            <a:lvl1pPr>
              <a:defRPr sz="1400"/>
            </a:lvl1pPr>
          </a:lstStyle>
          <a:p>
            <a:pPr lvl="0"/>
            <a:endParaRPr lang="en-US" noProof="0"/>
          </a:p>
        </p:txBody>
      </p:sp>
      <p:sp>
        <p:nvSpPr>
          <p:cNvPr id="4" name="Rectangle 3">
            <a:extLst>
              <a:ext uri="{FF2B5EF4-FFF2-40B4-BE49-F238E27FC236}">
                <a16:creationId xmlns:a16="http://schemas.microsoft.com/office/drawing/2014/main" id="{1D58D173-D11A-B15B-FD35-AD3C6BE7F786}"/>
              </a:ext>
            </a:extLst>
          </p:cNvPr>
          <p:cNvSpPr/>
          <p:nvPr userDrawn="1"/>
        </p:nvSpPr>
        <p:spPr>
          <a:xfrm>
            <a:off x="0" y="3641012"/>
            <a:ext cx="12192000" cy="32169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55FB6-9EEC-A104-41B5-FCED77DCF943}"/>
              </a:ext>
            </a:extLst>
          </p:cNvPr>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27367594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3034666"/>
          </a:xfrm>
          <a:custGeom>
            <a:avLst/>
            <a:gdLst>
              <a:gd name="connsiteX0" fmla="*/ 0 w 12192000"/>
              <a:gd name="connsiteY0" fmla="*/ 0 h 3034666"/>
              <a:gd name="connsiteX1" fmla="*/ 12192000 w 12192000"/>
              <a:gd name="connsiteY1" fmla="*/ 0 h 3034666"/>
              <a:gd name="connsiteX2" fmla="*/ 12192000 w 12192000"/>
              <a:gd name="connsiteY2" fmla="*/ 3034666 h 3034666"/>
              <a:gd name="connsiteX3" fmla="*/ 0 w 12192000"/>
              <a:gd name="connsiteY3" fmla="*/ 3034666 h 3034666"/>
            </a:gdLst>
            <a:ahLst/>
            <a:cxnLst>
              <a:cxn ang="0">
                <a:pos x="connsiteX0" y="connsiteY0"/>
              </a:cxn>
              <a:cxn ang="0">
                <a:pos x="connsiteX1" y="connsiteY1"/>
              </a:cxn>
              <a:cxn ang="0">
                <a:pos x="connsiteX2" y="connsiteY2"/>
              </a:cxn>
              <a:cxn ang="0">
                <a:pos x="connsiteX3" y="connsiteY3"/>
              </a:cxn>
            </a:cxnLst>
            <a:rect l="l" t="t" r="r" b="b"/>
            <a:pathLst>
              <a:path w="12192000" h="3034666">
                <a:moveTo>
                  <a:pt x="0" y="0"/>
                </a:moveTo>
                <a:lnTo>
                  <a:pt x="12192000" y="0"/>
                </a:lnTo>
                <a:lnTo>
                  <a:pt x="12192000" y="3034666"/>
                </a:lnTo>
                <a:lnTo>
                  <a:pt x="0" y="3034666"/>
                </a:lnTo>
                <a:close/>
              </a:path>
            </a:pathLst>
          </a:custGeom>
          <a:solidFill>
            <a:schemeClr val="accent2">
              <a:lumMod val="20000"/>
              <a:lumOff val="80000"/>
            </a:schemeClr>
          </a:solidFill>
        </p:spPr>
        <p:txBody>
          <a:bodyPr wrap="square">
            <a:noAutofit/>
          </a:bodyPr>
          <a:lstStyle>
            <a:lvl1pPr>
              <a:defRPr sz="1400"/>
            </a:lvl1pPr>
          </a:lstStyle>
          <a:p>
            <a:pPr lvl="0"/>
            <a:endParaRPr lang="en-US" noProof="0"/>
          </a:p>
        </p:txBody>
      </p:sp>
      <p:sp>
        <p:nvSpPr>
          <p:cNvPr id="2" name="Rectangle 1">
            <a:extLst>
              <a:ext uri="{FF2B5EF4-FFF2-40B4-BE49-F238E27FC236}">
                <a16:creationId xmlns:a16="http://schemas.microsoft.com/office/drawing/2014/main" id="{115109E4-D0FC-9853-33B4-76A422DA708F}"/>
              </a:ext>
            </a:extLst>
          </p:cNvPr>
          <p:cNvSpPr/>
          <p:nvPr userDrawn="1"/>
        </p:nvSpPr>
        <p:spPr>
          <a:xfrm>
            <a:off x="0" y="3034666"/>
            <a:ext cx="12192000" cy="38233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319529-597D-DA4A-0640-EC2D321A2A11}"/>
              </a:ext>
            </a:extLst>
          </p:cNvPr>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4184657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FB9B4A-7FFE-F00A-2C65-9051A61BCFFE}"/>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6477748" y="758953"/>
            <a:ext cx="4291354" cy="4343618"/>
          </a:xfrm>
          <a:custGeom>
            <a:avLst/>
            <a:gdLst>
              <a:gd name="connsiteX0" fmla="*/ 255164 w 4291354"/>
              <a:gd name="connsiteY0" fmla="*/ 0 h 4343618"/>
              <a:gd name="connsiteX1" fmla="*/ 4036190 w 4291354"/>
              <a:gd name="connsiteY1" fmla="*/ 0 h 4343618"/>
              <a:gd name="connsiteX2" fmla="*/ 4291354 w 4291354"/>
              <a:gd name="connsiteY2" fmla="*/ 255164 h 4343618"/>
              <a:gd name="connsiteX3" fmla="*/ 4291354 w 4291354"/>
              <a:gd name="connsiteY3" fmla="*/ 4088454 h 4343618"/>
              <a:gd name="connsiteX4" fmla="*/ 4036190 w 4291354"/>
              <a:gd name="connsiteY4" fmla="*/ 4343618 h 4343618"/>
              <a:gd name="connsiteX5" fmla="*/ 255164 w 4291354"/>
              <a:gd name="connsiteY5" fmla="*/ 4343618 h 4343618"/>
              <a:gd name="connsiteX6" fmla="*/ 0 w 4291354"/>
              <a:gd name="connsiteY6" fmla="*/ 4088454 h 4343618"/>
              <a:gd name="connsiteX7" fmla="*/ 0 w 4291354"/>
              <a:gd name="connsiteY7" fmla="*/ 255164 h 4343618"/>
              <a:gd name="connsiteX8" fmla="*/ 255164 w 4291354"/>
              <a:gd name="connsiteY8" fmla="*/ 0 h 434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354" h="4343618">
                <a:moveTo>
                  <a:pt x="255164" y="0"/>
                </a:moveTo>
                <a:lnTo>
                  <a:pt x="4036190" y="0"/>
                </a:lnTo>
                <a:cubicBezTo>
                  <a:pt x="4177113" y="0"/>
                  <a:pt x="4291354" y="114241"/>
                  <a:pt x="4291354" y="255164"/>
                </a:cubicBezTo>
                <a:lnTo>
                  <a:pt x="4291354" y="4088454"/>
                </a:lnTo>
                <a:cubicBezTo>
                  <a:pt x="4291354" y="4229377"/>
                  <a:pt x="4177113" y="4343618"/>
                  <a:pt x="4036190" y="4343618"/>
                </a:cubicBezTo>
                <a:lnTo>
                  <a:pt x="255164" y="4343618"/>
                </a:lnTo>
                <a:cubicBezTo>
                  <a:pt x="114241" y="4343618"/>
                  <a:pt x="0" y="4229377"/>
                  <a:pt x="0" y="4088454"/>
                </a:cubicBezTo>
                <a:lnTo>
                  <a:pt x="0" y="255164"/>
                </a:lnTo>
                <a:cubicBezTo>
                  <a:pt x="0" y="114241"/>
                  <a:pt x="114241" y="0"/>
                  <a:pt x="255164" y="0"/>
                </a:cubicBezTo>
                <a:close/>
              </a:path>
            </a:pathLst>
          </a:custGeom>
          <a:solidFill>
            <a:schemeClr val="accent2">
              <a:lumMod val="20000"/>
              <a:lumOff val="80000"/>
            </a:schemeClr>
          </a:solidFill>
        </p:spPr>
        <p:txBody>
          <a:bodyPr wrap="square">
            <a:noAutofit/>
          </a:bodyPr>
          <a:lstStyle>
            <a:lvl1pPr>
              <a:defRPr sz="1400"/>
            </a:lvl1pPr>
          </a:lstStyle>
          <a:p>
            <a:pPr lvl="0"/>
            <a:endParaRPr lang="en-US" noProof="0" dirty="0"/>
          </a:p>
        </p:txBody>
      </p:sp>
      <p:sp>
        <p:nvSpPr>
          <p:cNvPr id="3" name="TextBox 2">
            <a:extLst>
              <a:ext uri="{FF2B5EF4-FFF2-40B4-BE49-F238E27FC236}">
                <a16:creationId xmlns:a16="http://schemas.microsoft.com/office/drawing/2014/main" id="{0487C3F0-B04B-86F4-5413-C329430A7CE9}"/>
              </a:ext>
            </a:extLst>
          </p:cNvPr>
          <p:cNvSpPr txBox="1"/>
          <p:nvPr userDrawn="1"/>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344784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61" Type="http://schemas.openxmlformats.org/officeDocument/2006/relationships/image" Target="../media/image7.jpeg"/><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theme" Target="../theme/theme3.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690B17-E20A-458C-B36D-25F0E30E9C38}" type="datetimeFigureOut">
              <a:rPr lang="en-US" smtClean="0"/>
              <a:t>9/21/23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F2FA6E-A98A-47F4-8616-A662ABABC93C}" type="slidenum">
              <a:rPr lang="en-US" smtClean="0"/>
              <a:t>‹#›</a:t>
            </a:fld>
            <a:endParaRPr lang="en-US" dirty="0"/>
          </a:p>
        </p:txBody>
      </p:sp>
    </p:spTree>
    <p:extLst>
      <p:ext uri="{BB962C8B-B14F-4D97-AF65-F5344CB8AC3E}">
        <p14:creationId xmlns:p14="http://schemas.microsoft.com/office/powerpoint/2010/main" val="94835695"/>
      </p:ext>
    </p:extLst>
  </p:cSld>
  <p:clrMap bg1="dk1" tx1="lt1" bg2="dk2" tx2="lt2" accent1="accent1" accent2="accent2" accent3="accent3" accent4="accent4" accent5="accent5" accent6="accent6" hlink="hlink" folHlink="folHlink"/>
  <p:sldLayoutIdLst>
    <p:sldLayoutId id="2147483706" r:id="rId1"/>
    <p:sldLayoutId id="2147483717" r:id="rId2"/>
    <p:sldLayoutId id="2147483718" r:id="rId3"/>
    <p:sldLayoutId id="2147483720" r:id="rId4"/>
    <p:sldLayoutId id="2147483719"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6" r:id="rId14"/>
    <p:sldLayoutId id="2147483781" r:id="rId15"/>
  </p:sldLayoutIdLs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10" name="TextBox 9"/>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pic>
        <p:nvPicPr>
          <p:cNvPr id="4" name="Picture 3"/>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1271" y="1"/>
            <a:ext cx="12189459" cy="6857999"/>
          </a:xfrm>
          <a:prstGeom prst="rect">
            <a:avLst/>
          </a:prstGeom>
        </p:spPr>
      </p:pic>
      <p:sp>
        <p:nvSpPr>
          <p:cNvPr id="5" name="TextBox 4"/>
          <p:cNvSpPr txBox="1"/>
          <p:nvPr/>
        </p:nvSpPr>
        <p:spPr>
          <a:xfrm>
            <a:off x="5740400" y="6324601"/>
            <a:ext cx="711200" cy="276999"/>
          </a:xfrm>
          <a:prstGeom prst="rect">
            <a:avLst/>
          </a:prstGeom>
          <a:noFill/>
        </p:spPr>
        <p:txBody>
          <a:bodyPr wrap="square" rtlCol="0">
            <a:spAutoFit/>
          </a:bodyPr>
          <a:lstStyle/>
          <a:p>
            <a:pPr algn="ctr"/>
            <a:fld id="{2326BA35-6806-41BE-A7B7-24F835B9FB55}" type="slidenum">
              <a:rPr lang="en-US" sz="1200" smtClean="0">
                <a:solidFill>
                  <a:schemeClr val="tx1">
                    <a:lumMod val="75000"/>
                  </a:schemeClr>
                </a:solidFill>
              </a:rPr>
              <a:pPr algn="ctr"/>
              <a:t>‹#›</a:t>
            </a:fld>
            <a:endParaRPr lang="en-US" sz="1200" dirty="0">
              <a:solidFill>
                <a:schemeClr val="tx1">
                  <a:lumMod val="75000"/>
                </a:schemeClr>
              </a:solidFill>
            </a:endParaRPr>
          </a:p>
        </p:txBody>
      </p:sp>
    </p:spTree>
    <p:extLst>
      <p:ext uri="{BB962C8B-B14F-4D97-AF65-F5344CB8AC3E}">
        <p14:creationId xmlns:p14="http://schemas.microsoft.com/office/powerpoint/2010/main" val="4282667060"/>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 id="2147483767" r:id="rId46"/>
    <p:sldLayoutId id="2147483768" r:id="rId47"/>
    <p:sldLayoutId id="2147483769" r:id="rId48"/>
    <p:sldLayoutId id="2147483770" r:id="rId49"/>
    <p:sldLayoutId id="2147483771" r:id="rId50"/>
    <p:sldLayoutId id="2147483772" r:id="rId51"/>
    <p:sldLayoutId id="2147483773" r:id="rId52"/>
    <p:sldLayoutId id="2147483774" r:id="rId53"/>
    <p:sldLayoutId id="2147483775" r:id="rId54"/>
    <p:sldLayoutId id="2147483776" r:id="rId55"/>
    <p:sldLayoutId id="2147483777" r:id="rId56"/>
    <p:sldLayoutId id="2147483778" r:id="rId57"/>
    <p:sldLayoutId id="2147483779" r:id="rId58"/>
    <p:sldLayoutId id="2147483780" r:id="rId59"/>
  </p:sldLayoutIdLst>
  <p:hf hdr="0" ftr="0" dt="0"/>
  <p:txStyles>
    <p:titleStyle>
      <a:lvl1pPr algn="l" defTabSz="685800" rtl="0" eaLnBrk="1" latinLnBrk="0" hangingPunct="1">
        <a:lnSpc>
          <a:spcPct val="90000"/>
        </a:lnSpc>
        <a:spcBef>
          <a:spcPct val="0"/>
        </a:spcBef>
        <a:buNone/>
        <a:defRPr sz="2800" kern="1200" cap="all" baseline="0">
          <a:solidFill>
            <a:srgbClr val="707275"/>
          </a:solidFill>
          <a:latin typeface="Franklin Gothic Medium Cond" panose="020B06060304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690B17-E20A-458C-B36D-25F0E30E9C38}" type="datetimeFigureOut">
              <a:rPr lang="en-US" smtClean="0"/>
              <a:t>9/21/23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F2FA6E-A98A-47F4-8616-A662ABABC93C}" type="slidenum">
              <a:rPr lang="en-US" smtClean="0"/>
              <a:t>‹#›</a:t>
            </a:fld>
            <a:endParaRPr lang="en-US" dirty="0"/>
          </a:p>
        </p:txBody>
      </p:sp>
    </p:spTree>
    <p:extLst>
      <p:ext uri="{BB962C8B-B14F-4D97-AF65-F5344CB8AC3E}">
        <p14:creationId xmlns:p14="http://schemas.microsoft.com/office/powerpoint/2010/main" val="32090507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Ls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yengage360.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yengage360.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myengage360.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CB4E05-D314-4947-B51E-8D705847CA5C}"/>
              </a:ext>
            </a:extLst>
          </p:cNvPr>
          <p:cNvSpPr>
            <a:spLocks noGrp="1"/>
          </p:cNvSpPr>
          <p:nvPr>
            <p:ph type="ctrTitle"/>
          </p:nvPr>
        </p:nvSpPr>
        <p:spPr>
          <a:xfrm>
            <a:off x="762000" y="4114800"/>
            <a:ext cx="8432800" cy="1027030"/>
          </a:xfrm>
        </p:spPr>
        <p:txBody>
          <a:bodyPr/>
          <a:lstStyle/>
          <a:p>
            <a:r>
              <a:rPr lang="en-US" dirty="0"/>
              <a:t>Our Team Results </a:t>
            </a:r>
            <a:r>
              <a:rPr lang="en-US" dirty="0">
                <a:solidFill>
                  <a:srgbClr val="FF0000"/>
                </a:solidFill>
              </a:rPr>
              <a:t>[Presentation for department leaders to share feedback with their team]</a:t>
            </a:r>
            <a:endParaRPr lang="en-US" dirty="0"/>
          </a:p>
        </p:txBody>
      </p:sp>
      <p:sp>
        <p:nvSpPr>
          <p:cNvPr id="31" name="Text Placeholder 30">
            <a:extLst>
              <a:ext uri="{FF2B5EF4-FFF2-40B4-BE49-F238E27FC236}">
                <a16:creationId xmlns:a16="http://schemas.microsoft.com/office/drawing/2014/main" id="{6D759205-B06A-5341-86B4-528BFB46AC9B}"/>
              </a:ext>
            </a:extLst>
          </p:cNvPr>
          <p:cNvSpPr>
            <a:spLocks noGrp="1"/>
          </p:cNvSpPr>
          <p:nvPr>
            <p:ph type="body" sz="quarter" idx="10"/>
          </p:nvPr>
        </p:nvSpPr>
        <p:spPr/>
        <p:txBody>
          <a:bodyPr/>
          <a:lstStyle/>
          <a:p>
            <a:endParaRPr lang="en-US" dirty="0"/>
          </a:p>
        </p:txBody>
      </p:sp>
      <p:sp>
        <p:nvSpPr>
          <p:cNvPr id="32" name="Text Placeholder 31">
            <a:extLst>
              <a:ext uri="{FF2B5EF4-FFF2-40B4-BE49-F238E27FC236}">
                <a16:creationId xmlns:a16="http://schemas.microsoft.com/office/drawing/2014/main" id="{A33D6A13-AF28-0141-A63A-793F2F7CA796}"/>
              </a:ext>
            </a:extLst>
          </p:cNvPr>
          <p:cNvSpPr>
            <a:spLocks noGrp="1"/>
          </p:cNvSpPr>
          <p:nvPr>
            <p:ph type="body" sz="quarter" idx="11"/>
          </p:nvPr>
        </p:nvSpPr>
        <p:spPr/>
        <p:txBody>
          <a:bodyPr/>
          <a:lstStyle/>
          <a:p>
            <a:fld id="{3E76C37F-681A-1945-910C-EB2B49572D95}" type="datetime4">
              <a:rPr lang="en-US" smtClean="0">
                <a:solidFill>
                  <a:srgbClr val="FF0000"/>
                </a:solidFill>
              </a:rPr>
              <a:t>September 21, 2023</a:t>
            </a:fld>
            <a:endParaRPr lang="en-US" dirty="0">
              <a:solidFill>
                <a:srgbClr val="FF0000"/>
              </a:solidFill>
            </a:endParaRPr>
          </a:p>
        </p:txBody>
      </p:sp>
    </p:spTree>
    <p:extLst>
      <p:ext uri="{BB962C8B-B14F-4D97-AF65-F5344CB8AC3E}">
        <p14:creationId xmlns:p14="http://schemas.microsoft.com/office/powerpoint/2010/main" val="5819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Score Trend for </a:t>
            </a:r>
            <a:r>
              <a:rPr lang="en-US" dirty="0">
                <a:solidFill>
                  <a:srgbClr val="FF0000"/>
                </a:solidFill>
              </a:rPr>
              <a:t>Manager Or Organization</a:t>
            </a:r>
          </a:p>
        </p:txBody>
      </p:sp>
      <p:sp>
        <p:nvSpPr>
          <p:cNvPr id="16" name="Rectangle 15">
            <a:extLst>
              <a:ext uri="{FF2B5EF4-FFF2-40B4-BE49-F238E27FC236}">
                <a16:creationId xmlns:a16="http://schemas.microsoft.com/office/drawing/2014/main" id="{239B534E-9C89-B2DD-AA9D-ABB76501763B}"/>
              </a:ext>
            </a:extLst>
          </p:cNvPr>
          <p:cNvSpPr/>
          <p:nvPr/>
        </p:nvSpPr>
        <p:spPr>
          <a:xfrm>
            <a:off x="3378205" y="5644020"/>
            <a:ext cx="5435591" cy="1015663"/>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charts from manager portal </a:t>
            </a:r>
            <a:r>
              <a:rPr lang="en-US" sz="1200" b="1" dirty="0">
                <a:solidFill>
                  <a:schemeClr val="bg1"/>
                </a:solidFill>
              </a:rPr>
              <a:t>(</a:t>
            </a:r>
            <a:r>
              <a:rPr lang="en-US" sz="1200" b="1" dirty="0">
                <a:solidFill>
                  <a:schemeClr val="bg1"/>
                </a:solidFill>
                <a:hlinkClick r:id="rId3" action="ppaction://hlinkfile"/>
              </a:rPr>
              <a:t>myengage360.com</a:t>
            </a:r>
            <a:r>
              <a:rPr lang="en-US" sz="1200" b="1" dirty="0">
                <a:solidFill>
                  <a:schemeClr val="bg1"/>
                </a:solidFill>
              </a:rPr>
              <a:t>) </a:t>
            </a:r>
            <a:r>
              <a:rPr lang="en-US" sz="1200" dirty="0">
                <a:solidFill>
                  <a:srgbClr val="FF0000"/>
                </a:solidFill>
              </a:rPr>
              <a:t>and paste above.</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Reports </a:t>
            </a:r>
            <a:r>
              <a:rPr lang="en-US" sz="1200" dirty="0">
                <a:solidFill>
                  <a:srgbClr val="FF0000"/>
                </a:solidFill>
              </a:rPr>
              <a:t>and</a:t>
            </a:r>
            <a:r>
              <a:rPr lang="en-US" sz="1200" b="1" dirty="0">
                <a:solidFill>
                  <a:srgbClr val="FF0000"/>
                </a:solidFill>
              </a:rPr>
              <a:t> Trends</a:t>
            </a:r>
            <a:r>
              <a:rPr lang="en-US" sz="1200" dirty="0">
                <a:solidFill>
                  <a:srgbClr val="FF0000"/>
                </a:solidFill>
              </a:rPr>
              <a:t> to view chart.</a:t>
            </a:r>
            <a:endParaRPr lang="en-US" sz="1200" b="1" dirty="0">
              <a:solidFill>
                <a:srgbClr val="FF0000"/>
              </a:solidFill>
            </a:endParaRP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OR click on the </a:t>
            </a:r>
            <a:r>
              <a:rPr lang="en-US" sz="1200" b="1" dirty="0">
                <a:solidFill>
                  <a:srgbClr val="FF0000"/>
                </a:solidFill>
              </a:rPr>
              <a:t>Manager/Organization Index </a:t>
            </a:r>
            <a:r>
              <a:rPr lang="en-US" sz="1200" dirty="0">
                <a:solidFill>
                  <a:srgbClr val="FF0000"/>
                </a:solidFill>
              </a:rPr>
              <a:t>circle on </a:t>
            </a:r>
            <a:r>
              <a:rPr lang="en-US" sz="1200" b="1" dirty="0">
                <a:solidFill>
                  <a:srgbClr val="FF0000"/>
                </a:solidFill>
              </a:rPr>
              <a:t>Home </a:t>
            </a:r>
            <a:r>
              <a:rPr lang="en-US" sz="1200" dirty="0">
                <a:solidFill>
                  <a:srgbClr val="FF0000"/>
                </a:solidFill>
              </a:rPr>
              <a:t>page.</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a:p>
            <a:pPr algn="ctr">
              <a:defRPr sz="1862" b="0" i="0" u="none" strike="noStrike" kern="1200" spc="0" baseline="0">
                <a:solidFill>
                  <a:srgbClr val="282828"/>
                </a:solidFill>
                <a:latin typeface="+mn-lt"/>
                <a:ea typeface="+mn-ea"/>
                <a:cs typeface="+mn-cs"/>
              </a:defRPr>
            </a:pPr>
            <a:endParaRPr lang="en-US" sz="1200" dirty="0">
              <a:solidFill>
                <a:srgbClr val="FF0000"/>
              </a:solidFill>
            </a:endParaRPr>
          </a:p>
        </p:txBody>
      </p:sp>
      <p:sp>
        <p:nvSpPr>
          <p:cNvPr id="4" name="Rectangle 3">
            <a:extLst>
              <a:ext uri="{FF2B5EF4-FFF2-40B4-BE49-F238E27FC236}">
                <a16:creationId xmlns:a16="http://schemas.microsoft.com/office/drawing/2014/main" id="{C26D6C9F-161E-E43A-AAD8-1FEC13BAB3A1}"/>
              </a:ext>
            </a:extLst>
          </p:cNvPr>
          <p:cNvSpPr/>
          <p:nvPr/>
        </p:nvSpPr>
        <p:spPr>
          <a:xfrm>
            <a:off x="475622" y="966400"/>
            <a:ext cx="2713050"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 </a:t>
            </a:r>
          </a:p>
        </p:txBody>
      </p:sp>
      <p:pic>
        <p:nvPicPr>
          <p:cNvPr id="6" name="Picture 5" descr="Chart, line chart&#10;&#10;Description automatically generated">
            <a:extLst>
              <a:ext uri="{FF2B5EF4-FFF2-40B4-BE49-F238E27FC236}">
                <a16:creationId xmlns:a16="http://schemas.microsoft.com/office/drawing/2014/main" id="{7C2E30A6-EA00-32FF-B46E-BB63A82FA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243399"/>
            <a:ext cx="6467189" cy="4016330"/>
          </a:xfrm>
          <a:prstGeom prst="rect">
            <a:avLst/>
          </a:prstGeom>
          <a:effectLst>
            <a:outerShdw blurRad="50800" dist="38100" dir="2700000" algn="tl" rotWithShape="0">
              <a:prstClr val="black">
                <a:alpha val="40000"/>
              </a:prstClr>
            </a:outerShdw>
          </a:effectLst>
        </p:spPr>
      </p:pic>
      <p:sp>
        <p:nvSpPr>
          <p:cNvPr id="7" name="Content Placeholder 16">
            <a:extLst>
              <a:ext uri="{FF2B5EF4-FFF2-40B4-BE49-F238E27FC236}">
                <a16:creationId xmlns:a16="http://schemas.microsoft.com/office/drawing/2014/main" id="{17FA046F-CE55-FEB9-3E3C-0823AF64E341}"/>
              </a:ext>
            </a:extLst>
          </p:cNvPr>
          <p:cNvSpPr txBox="1">
            <a:spLocks/>
          </p:cNvSpPr>
          <p:nvPr/>
        </p:nvSpPr>
        <p:spPr>
          <a:xfrm>
            <a:off x="475623" y="1438695"/>
            <a:ext cx="3943978" cy="420532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1200"/>
              </a:spcBef>
              <a:buFont typeface="Arial" panose="020B0604020202020204" pitchFamily="34" charset="0"/>
              <a:buNone/>
              <a:defRPr sz="2000" kern="1200">
                <a:solidFill>
                  <a:srgbClr val="434343"/>
                </a:solidFill>
                <a:latin typeface="+mn-lt"/>
                <a:ea typeface="+mn-ea"/>
                <a:cs typeface="+mn-cs"/>
              </a:defRPr>
            </a:lvl1pPr>
            <a:lvl2pPr marL="174625" indent="-174625" algn="l" defTabSz="685800" rtl="0" eaLnBrk="1" latinLnBrk="0" hangingPunct="1">
              <a:lnSpc>
                <a:spcPct val="90000"/>
              </a:lnSpc>
              <a:spcBef>
                <a:spcPts val="375"/>
              </a:spcBef>
              <a:buSzPct val="80000"/>
              <a:buFont typeface="Arial" pitchFamily="34" charset="0"/>
              <a:buChar char="•"/>
              <a:defRPr sz="1800" kern="1200">
                <a:solidFill>
                  <a:srgbClr val="434343"/>
                </a:solidFill>
                <a:latin typeface="+mn-lt"/>
                <a:ea typeface="+mn-ea"/>
                <a:cs typeface="+mn-cs"/>
              </a:defRPr>
            </a:lvl2pPr>
            <a:lvl3pPr marL="341313" indent="-166688" algn="l" defTabSz="685800" rtl="0" eaLnBrk="1" latinLnBrk="0" hangingPunct="1">
              <a:lnSpc>
                <a:spcPct val="100000"/>
              </a:lnSpc>
              <a:spcBef>
                <a:spcPts val="0"/>
              </a:spcBef>
              <a:buFont typeface="Calibri" pitchFamily="34" charset="0"/>
              <a:buChar char="-"/>
              <a:defRPr sz="1600" kern="1200">
                <a:solidFill>
                  <a:srgbClr val="606060"/>
                </a:solidFill>
                <a:latin typeface="+mn-lt"/>
                <a:ea typeface="+mn-ea"/>
                <a:cs typeface="+mn-cs"/>
              </a:defRPr>
            </a:lvl3pPr>
            <a:lvl4pPr marL="461963" indent="-120650" algn="l" defTabSz="685800" rtl="0" eaLnBrk="1" latinLnBrk="0" hangingPunct="1">
              <a:lnSpc>
                <a:spcPct val="100000"/>
              </a:lnSpc>
              <a:spcBef>
                <a:spcPts val="0"/>
              </a:spcBef>
              <a:buSzPct val="50000"/>
              <a:buFont typeface="Courier New" pitchFamily="49" charset="0"/>
              <a:buChar char="o"/>
              <a:defRPr sz="1400" kern="1200">
                <a:solidFill>
                  <a:srgbClr val="606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Highlights</a:t>
            </a:r>
            <a:endParaRPr lang="en-US" b="1" dirty="0">
              <a:solidFill>
                <a:srgbClr val="FF0000"/>
              </a:solidFill>
            </a:endParaRPr>
          </a:p>
          <a:p>
            <a:pPr lvl="1"/>
            <a:r>
              <a:rPr lang="en-US" dirty="0"/>
              <a:t>Highest Score – </a:t>
            </a:r>
            <a:r>
              <a:rPr lang="en-US" dirty="0">
                <a:solidFill>
                  <a:srgbClr val="FF0000"/>
                </a:solidFill>
                <a:highlight>
                  <a:srgbClr val="FFFF00"/>
                </a:highlight>
              </a:rPr>
              <a:t>4.64 (December 29)</a:t>
            </a:r>
          </a:p>
          <a:p>
            <a:pPr lvl="2"/>
            <a:r>
              <a:rPr lang="en-US" dirty="0"/>
              <a:t>Question: </a:t>
            </a:r>
            <a:r>
              <a:rPr lang="en-US" dirty="0">
                <a:solidFill>
                  <a:srgbClr val="FF0000"/>
                </a:solidFill>
                <a:highlight>
                  <a:srgbClr val="FFFF00"/>
                </a:highlight>
              </a:rPr>
              <a:t>I'm proud of my work this year at Company ABC.</a:t>
            </a:r>
          </a:p>
          <a:p>
            <a:pPr lvl="1"/>
            <a:r>
              <a:rPr lang="en-US" dirty="0"/>
              <a:t>Lowest Rate – </a:t>
            </a:r>
            <a:r>
              <a:rPr lang="en-US" dirty="0">
                <a:solidFill>
                  <a:srgbClr val="FF0000"/>
                </a:solidFill>
                <a:highlight>
                  <a:srgbClr val="FFFF00"/>
                </a:highlight>
              </a:rPr>
              <a:t>2.82 (November 11)</a:t>
            </a:r>
          </a:p>
          <a:p>
            <a:pPr lvl="2"/>
            <a:r>
              <a:rPr lang="en-US" dirty="0"/>
              <a:t>Question: </a:t>
            </a:r>
            <a:r>
              <a:rPr lang="en-US" dirty="0">
                <a:solidFill>
                  <a:srgbClr val="FF0000"/>
                </a:solidFill>
                <a:highlight>
                  <a:srgbClr val="FFFF00"/>
                </a:highlight>
              </a:rPr>
              <a:t>I have adequate time to manage my daily workload.</a:t>
            </a:r>
          </a:p>
          <a:p>
            <a:pPr marL="0" lvl="1" indent="0">
              <a:buFont typeface="Arial" pitchFamily="34" charset="0"/>
              <a:buNone/>
            </a:pPr>
            <a:endParaRPr lang="en-US" dirty="0"/>
          </a:p>
          <a:p>
            <a:endParaRPr lang="en-US" dirty="0"/>
          </a:p>
          <a:p>
            <a:endParaRPr lang="en-US" dirty="0"/>
          </a:p>
        </p:txBody>
      </p:sp>
    </p:spTree>
    <p:extLst>
      <p:ext uri="{BB962C8B-B14F-4D97-AF65-F5344CB8AC3E}">
        <p14:creationId xmlns:p14="http://schemas.microsoft.com/office/powerpoint/2010/main" val="417141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Highest Scoring Question</a:t>
            </a:r>
          </a:p>
        </p:txBody>
      </p:sp>
      <p:pic>
        <p:nvPicPr>
          <p:cNvPr id="8" name="Picture 7">
            <a:extLst>
              <a:ext uri="{FF2B5EF4-FFF2-40B4-BE49-F238E27FC236}">
                <a16:creationId xmlns:a16="http://schemas.microsoft.com/office/drawing/2014/main" id="{802FAB9B-7940-F93F-044A-1DACF6A705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5995" y="2209800"/>
            <a:ext cx="8079205" cy="2758524"/>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9C84A4CC-7124-6D76-B94B-2C7CABF8A5FC}"/>
              </a:ext>
            </a:extLst>
          </p:cNvPr>
          <p:cNvSpPr/>
          <p:nvPr/>
        </p:nvSpPr>
        <p:spPr>
          <a:xfrm>
            <a:off x="475621" y="966400"/>
            <a:ext cx="2713050"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a:t>
            </a:r>
          </a:p>
        </p:txBody>
      </p:sp>
      <p:sp>
        <p:nvSpPr>
          <p:cNvPr id="3" name="TextBox 2">
            <a:extLst>
              <a:ext uri="{FF2B5EF4-FFF2-40B4-BE49-F238E27FC236}">
                <a16:creationId xmlns:a16="http://schemas.microsoft.com/office/drawing/2014/main" id="{E936DE57-4079-41CE-F8CE-A2DB889C9EE1}"/>
              </a:ext>
            </a:extLst>
          </p:cNvPr>
          <p:cNvSpPr txBox="1"/>
          <p:nvPr/>
        </p:nvSpPr>
        <p:spPr>
          <a:xfrm>
            <a:off x="3482627" y="1779591"/>
            <a:ext cx="8241784" cy="369332"/>
          </a:xfrm>
          <a:prstGeom prst="rect">
            <a:avLst/>
          </a:prstGeom>
          <a:noFill/>
        </p:spPr>
        <p:txBody>
          <a:bodyPr wrap="square" rtlCol="0">
            <a:spAutoFit/>
          </a:bodyPr>
          <a:lstStyle/>
          <a:p>
            <a:pPr algn="ctr"/>
            <a:r>
              <a:rPr lang="en-US" b="0" i="0" dirty="0">
                <a:solidFill>
                  <a:srgbClr val="12355B"/>
                </a:solidFill>
                <a:effectLst/>
                <a:latin typeface="system-ui"/>
              </a:rPr>
              <a:t>Overall, my workplace is safe.</a:t>
            </a:r>
          </a:p>
        </p:txBody>
      </p:sp>
      <p:sp>
        <p:nvSpPr>
          <p:cNvPr id="4" name="Rectangle 3">
            <a:extLst>
              <a:ext uri="{FF2B5EF4-FFF2-40B4-BE49-F238E27FC236}">
                <a16:creationId xmlns:a16="http://schemas.microsoft.com/office/drawing/2014/main" id="{8B5988B5-1B4D-0251-941D-C1A3E525AAC3}"/>
              </a:ext>
            </a:extLst>
          </p:cNvPr>
          <p:cNvSpPr/>
          <p:nvPr/>
        </p:nvSpPr>
        <p:spPr>
          <a:xfrm>
            <a:off x="3384456" y="5516150"/>
            <a:ext cx="5423088" cy="646331"/>
          </a:xfrm>
          <a:prstGeom prst="rect">
            <a:avLst/>
          </a:prstGeom>
        </p:spPr>
        <p:txBody>
          <a:bodyPr wrap="squar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 from manager portal </a:t>
            </a:r>
            <a:r>
              <a:rPr lang="en-US" sz="1200" b="1" dirty="0">
                <a:solidFill>
                  <a:schemeClr val="bg1"/>
                </a:solidFill>
              </a:rPr>
              <a:t>(</a:t>
            </a:r>
            <a:r>
              <a:rPr lang="en-US" sz="1200" b="1" dirty="0">
                <a:solidFill>
                  <a:schemeClr val="bg1"/>
                </a:solidFill>
                <a:hlinkClick r:id="rId4" action="ppaction://hlinkfile"/>
              </a:rPr>
              <a:t>myengage360.com</a:t>
            </a:r>
            <a:r>
              <a:rPr lang="en-US" sz="1200" b="1" dirty="0">
                <a:solidFill>
                  <a:schemeClr val="bg1"/>
                </a:solidFill>
              </a:rPr>
              <a:t>) </a:t>
            </a:r>
            <a:r>
              <a:rPr lang="en-US" sz="1200" dirty="0">
                <a:solidFill>
                  <a:srgbClr val="FF0000"/>
                </a:solidFill>
              </a:rPr>
              <a:t>and paste above.</a:t>
            </a:r>
          </a:p>
          <a:p>
            <a:pPr algn="ct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Home </a:t>
            </a:r>
            <a:r>
              <a:rPr lang="en-US" sz="1200" dirty="0">
                <a:solidFill>
                  <a:srgbClr val="FF0000"/>
                </a:solidFill>
              </a:rPr>
              <a:t>page</a:t>
            </a:r>
            <a:r>
              <a:rPr lang="en-US" sz="1200" b="1" dirty="0">
                <a:solidFill>
                  <a:srgbClr val="FF0000"/>
                </a:solidFill>
              </a:rPr>
              <a:t> </a:t>
            </a:r>
            <a:r>
              <a:rPr lang="en-US" sz="1200" dirty="0">
                <a:solidFill>
                  <a:srgbClr val="FF0000"/>
                </a:solidFill>
              </a:rPr>
              <a:t>to view question charts.</a:t>
            </a:r>
            <a:r>
              <a:rPr lang="en-US" sz="1200" b="1" dirty="0">
                <a:solidFill>
                  <a:srgbClr val="FF0000"/>
                </a:solidFill>
              </a:rPr>
              <a:t> </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p:txBody>
      </p:sp>
      <p:sp>
        <p:nvSpPr>
          <p:cNvPr id="5" name="Content Placeholder 16">
            <a:extLst>
              <a:ext uri="{FF2B5EF4-FFF2-40B4-BE49-F238E27FC236}">
                <a16:creationId xmlns:a16="http://schemas.microsoft.com/office/drawing/2014/main" id="{D7FA479A-ABA1-0E0F-9F72-7C4A0BC9C30C}"/>
              </a:ext>
            </a:extLst>
          </p:cNvPr>
          <p:cNvSpPr>
            <a:spLocks noGrp="1"/>
          </p:cNvSpPr>
          <p:nvPr>
            <p:ph sz="quarter" idx="10"/>
          </p:nvPr>
        </p:nvSpPr>
        <p:spPr>
          <a:xfrm>
            <a:off x="475623" y="1438695"/>
            <a:ext cx="3943978" cy="4205325"/>
          </a:xfrm>
        </p:spPr>
        <p:txBody>
          <a:bodyPr/>
          <a:lstStyle/>
          <a:p>
            <a:r>
              <a:rPr lang="en-US" b="1" dirty="0"/>
              <a:t>Summary</a:t>
            </a:r>
            <a:endParaRPr lang="en-US" b="1" dirty="0">
              <a:solidFill>
                <a:srgbClr val="FF0000"/>
              </a:solidFill>
            </a:endParaRPr>
          </a:p>
          <a:p>
            <a:pPr lvl="1"/>
            <a:r>
              <a:rPr lang="en-US" dirty="0"/>
              <a:t>Average: </a:t>
            </a:r>
            <a:r>
              <a:rPr lang="en-US" dirty="0">
                <a:solidFill>
                  <a:srgbClr val="FF0000"/>
                </a:solidFill>
                <a:highlight>
                  <a:srgbClr val="FFFF00"/>
                </a:highlight>
              </a:rPr>
              <a:t>4.68 out of 5</a:t>
            </a:r>
          </a:p>
          <a:p>
            <a:pPr lvl="1"/>
            <a:r>
              <a:rPr lang="en-US" dirty="0"/>
              <a:t>Response Rate: </a:t>
            </a:r>
            <a:r>
              <a:rPr lang="en-US" dirty="0">
                <a:solidFill>
                  <a:srgbClr val="FF0000"/>
                </a:solidFill>
                <a:highlight>
                  <a:srgbClr val="FFFF00"/>
                </a:highlight>
              </a:rPr>
              <a:t>70.55%</a:t>
            </a:r>
          </a:p>
          <a:p>
            <a:pPr lvl="1"/>
            <a:r>
              <a:rPr lang="en-US" dirty="0"/>
              <a:t>Category: </a:t>
            </a:r>
            <a:r>
              <a:rPr lang="en-US" dirty="0">
                <a:solidFill>
                  <a:srgbClr val="FF0000"/>
                </a:solidFill>
                <a:highlight>
                  <a:srgbClr val="FFFF00"/>
                </a:highlight>
              </a:rPr>
              <a:t>Safety</a:t>
            </a:r>
          </a:p>
          <a:p>
            <a:pPr lvl="1"/>
            <a:r>
              <a:rPr lang="en-US" dirty="0"/>
              <a:t>Date: </a:t>
            </a:r>
            <a:r>
              <a:rPr lang="en-US" dirty="0">
                <a:solidFill>
                  <a:srgbClr val="FF0000"/>
                </a:solidFill>
                <a:highlight>
                  <a:srgbClr val="FFFF00"/>
                </a:highlight>
              </a:rPr>
              <a:t>XX/XX/XXXX</a:t>
            </a:r>
            <a:endParaRPr lang="en-US" dirty="0">
              <a:highlight>
                <a:srgbClr val="FFFF00"/>
              </a:highlight>
            </a:endParaRPr>
          </a:p>
          <a:p>
            <a:pPr marL="0" lvl="1" indent="0">
              <a:buNone/>
            </a:pPr>
            <a:endParaRPr lang="en-US" dirty="0"/>
          </a:p>
          <a:p>
            <a:endParaRPr lang="en-US" dirty="0"/>
          </a:p>
          <a:p>
            <a:endParaRPr lang="en-US" dirty="0"/>
          </a:p>
        </p:txBody>
      </p:sp>
    </p:spTree>
    <p:extLst>
      <p:ext uri="{BB962C8B-B14F-4D97-AF65-F5344CB8AC3E}">
        <p14:creationId xmlns:p14="http://schemas.microsoft.com/office/powerpoint/2010/main" val="233564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Lowest Scoring Question</a:t>
            </a:r>
          </a:p>
        </p:txBody>
      </p:sp>
      <p:sp>
        <p:nvSpPr>
          <p:cNvPr id="15" name="Rectangle 14">
            <a:extLst>
              <a:ext uri="{FF2B5EF4-FFF2-40B4-BE49-F238E27FC236}">
                <a16:creationId xmlns:a16="http://schemas.microsoft.com/office/drawing/2014/main" id="{9C84A4CC-7124-6D76-B94B-2C7CABF8A5FC}"/>
              </a:ext>
            </a:extLst>
          </p:cNvPr>
          <p:cNvSpPr/>
          <p:nvPr/>
        </p:nvSpPr>
        <p:spPr>
          <a:xfrm>
            <a:off x="493254" y="966400"/>
            <a:ext cx="2677784"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a:t>
            </a:r>
          </a:p>
        </p:txBody>
      </p:sp>
      <p:sp>
        <p:nvSpPr>
          <p:cNvPr id="4" name="Rectangle 3">
            <a:extLst>
              <a:ext uri="{FF2B5EF4-FFF2-40B4-BE49-F238E27FC236}">
                <a16:creationId xmlns:a16="http://schemas.microsoft.com/office/drawing/2014/main" id="{8B5988B5-1B4D-0251-941D-C1A3E525AAC3}"/>
              </a:ext>
            </a:extLst>
          </p:cNvPr>
          <p:cNvSpPr/>
          <p:nvPr/>
        </p:nvSpPr>
        <p:spPr>
          <a:xfrm>
            <a:off x="3384456" y="5419305"/>
            <a:ext cx="5423088" cy="646331"/>
          </a:xfrm>
          <a:prstGeom prst="rect">
            <a:avLst/>
          </a:prstGeom>
        </p:spPr>
        <p:txBody>
          <a:bodyPr wrap="squar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 from manager portal </a:t>
            </a:r>
            <a:r>
              <a:rPr lang="en-US" sz="1200" b="1" dirty="0">
                <a:solidFill>
                  <a:schemeClr val="bg1"/>
                </a:solidFill>
              </a:rPr>
              <a:t>(</a:t>
            </a:r>
            <a:r>
              <a:rPr lang="en-US" sz="1200" b="1" dirty="0">
                <a:solidFill>
                  <a:schemeClr val="bg1"/>
                </a:solidFill>
                <a:hlinkClick r:id="rId3" action="ppaction://hlinkfile"/>
              </a:rPr>
              <a:t>myengage360.com</a:t>
            </a:r>
            <a:r>
              <a:rPr lang="en-US" sz="1200" b="1" dirty="0">
                <a:solidFill>
                  <a:schemeClr val="bg1"/>
                </a:solidFill>
              </a:rPr>
              <a:t>) </a:t>
            </a:r>
            <a:r>
              <a:rPr lang="en-US" sz="1200" dirty="0">
                <a:solidFill>
                  <a:srgbClr val="FF0000"/>
                </a:solidFill>
              </a:rPr>
              <a:t>and paste above.</a:t>
            </a:r>
          </a:p>
          <a:p>
            <a:pPr algn="ct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Home </a:t>
            </a:r>
            <a:r>
              <a:rPr lang="en-US" sz="1200" dirty="0">
                <a:solidFill>
                  <a:srgbClr val="FF0000"/>
                </a:solidFill>
              </a:rPr>
              <a:t>page</a:t>
            </a:r>
            <a:r>
              <a:rPr lang="en-US" sz="1200" b="1" dirty="0">
                <a:solidFill>
                  <a:srgbClr val="FF0000"/>
                </a:solidFill>
              </a:rPr>
              <a:t> </a:t>
            </a:r>
            <a:r>
              <a:rPr lang="en-US" sz="1200" dirty="0">
                <a:solidFill>
                  <a:srgbClr val="FF0000"/>
                </a:solidFill>
              </a:rPr>
              <a:t>to view question charts.</a:t>
            </a:r>
            <a:r>
              <a:rPr lang="en-US" sz="1200" b="1" dirty="0">
                <a:solidFill>
                  <a:srgbClr val="FF0000"/>
                </a:solidFill>
              </a:rPr>
              <a:t> </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p:txBody>
      </p:sp>
      <p:sp>
        <p:nvSpPr>
          <p:cNvPr id="5" name="Content Placeholder 16">
            <a:extLst>
              <a:ext uri="{FF2B5EF4-FFF2-40B4-BE49-F238E27FC236}">
                <a16:creationId xmlns:a16="http://schemas.microsoft.com/office/drawing/2014/main" id="{D7FA479A-ABA1-0E0F-9F72-7C4A0BC9C30C}"/>
              </a:ext>
            </a:extLst>
          </p:cNvPr>
          <p:cNvSpPr>
            <a:spLocks noGrp="1"/>
          </p:cNvSpPr>
          <p:nvPr>
            <p:ph sz="quarter" idx="10"/>
          </p:nvPr>
        </p:nvSpPr>
        <p:spPr>
          <a:xfrm>
            <a:off x="475623" y="1438695"/>
            <a:ext cx="3943978" cy="4205325"/>
          </a:xfrm>
        </p:spPr>
        <p:txBody>
          <a:bodyPr/>
          <a:lstStyle/>
          <a:p>
            <a:r>
              <a:rPr lang="en-US" b="1" dirty="0"/>
              <a:t>Summary</a:t>
            </a:r>
            <a:endParaRPr lang="en-US" b="1" dirty="0">
              <a:solidFill>
                <a:srgbClr val="FF0000"/>
              </a:solidFill>
            </a:endParaRPr>
          </a:p>
          <a:p>
            <a:pPr lvl="1"/>
            <a:r>
              <a:rPr lang="en-US" dirty="0"/>
              <a:t>Average: </a:t>
            </a:r>
            <a:r>
              <a:rPr lang="en-US" dirty="0">
                <a:solidFill>
                  <a:srgbClr val="FF0000"/>
                </a:solidFill>
                <a:highlight>
                  <a:srgbClr val="FFFF00"/>
                </a:highlight>
              </a:rPr>
              <a:t>3.1 out of 5</a:t>
            </a:r>
          </a:p>
          <a:p>
            <a:pPr lvl="1"/>
            <a:r>
              <a:rPr lang="en-US" dirty="0"/>
              <a:t>Response Rate: </a:t>
            </a:r>
            <a:r>
              <a:rPr lang="en-US" dirty="0">
                <a:solidFill>
                  <a:srgbClr val="FF0000"/>
                </a:solidFill>
                <a:highlight>
                  <a:srgbClr val="FFFF00"/>
                </a:highlight>
              </a:rPr>
              <a:t>54.4%</a:t>
            </a:r>
          </a:p>
          <a:p>
            <a:pPr lvl="1"/>
            <a:r>
              <a:rPr lang="en-US" dirty="0"/>
              <a:t>Category: </a:t>
            </a:r>
            <a:r>
              <a:rPr lang="en-US" dirty="0">
                <a:solidFill>
                  <a:srgbClr val="FF0000"/>
                </a:solidFill>
                <a:highlight>
                  <a:srgbClr val="FFFF00"/>
                </a:highlight>
              </a:rPr>
              <a:t>Resources</a:t>
            </a:r>
            <a:endParaRPr lang="en-US" dirty="0"/>
          </a:p>
          <a:p>
            <a:pPr lvl="1"/>
            <a:r>
              <a:rPr lang="en-US" dirty="0"/>
              <a:t>Date: </a:t>
            </a:r>
            <a:r>
              <a:rPr lang="en-US" dirty="0">
                <a:solidFill>
                  <a:srgbClr val="FF0000"/>
                </a:solidFill>
                <a:highlight>
                  <a:srgbClr val="FFFF00"/>
                </a:highlight>
              </a:rPr>
              <a:t>XX/XX/XXXX</a:t>
            </a:r>
            <a:endParaRPr lang="en-US" dirty="0">
              <a:highlight>
                <a:srgbClr val="FFFF00"/>
              </a:highlight>
            </a:endParaRPr>
          </a:p>
          <a:p>
            <a:pPr marL="0" lvl="1"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8D423983-0805-FF59-C131-41E32B0D07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76600" y="2103525"/>
            <a:ext cx="8257496" cy="281939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F5A88E89-A06E-C002-3747-E8AA43F79696}"/>
              </a:ext>
            </a:extLst>
          </p:cNvPr>
          <p:cNvSpPr txBox="1"/>
          <p:nvPr/>
        </p:nvSpPr>
        <p:spPr>
          <a:xfrm>
            <a:off x="3384456" y="1734193"/>
            <a:ext cx="8241784" cy="369332"/>
          </a:xfrm>
          <a:prstGeom prst="rect">
            <a:avLst/>
          </a:prstGeom>
          <a:noFill/>
        </p:spPr>
        <p:txBody>
          <a:bodyPr wrap="square" rtlCol="0">
            <a:spAutoFit/>
          </a:bodyPr>
          <a:lstStyle/>
          <a:p>
            <a:pPr algn="ctr"/>
            <a:r>
              <a:rPr lang="en-US" dirty="0">
                <a:solidFill>
                  <a:srgbClr val="12355B"/>
                </a:solidFill>
                <a:latin typeface="system-ui"/>
              </a:rPr>
              <a:t>I have the materials and equipment I need to do my job.</a:t>
            </a:r>
            <a:endParaRPr lang="en-US" b="0" i="0" dirty="0">
              <a:solidFill>
                <a:srgbClr val="12355B"/>
              </a:solidFill>
              <a:effectLst/>
              <a:latin typeface="system-ui"/>
            </a:endParaRPr>
          </a:p>
        </p:txBody>
      </p:sp>
    </p:spTree>
    <p:extLst>
      <p:ext uri="{BB962C8B-B14F-4D97-AF65-F5344CB8AC3E}">
        <p14:creationId xmlns:p14="http://schemas.microsoft.com/office/powerpoint/2010/main" val="235839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Spotlight Question</a:t>
            </a:r>
          </a:p>
        </p:txBody>
      </p:sp>
      <p:sp>
        <p:nvSpPr>
          <p:cNvPr id="15" name="Rectangle 14">
            <a:extLst>
              <a:ext uri="{FF2B5EF4-FFF2-40B4-BE49-F238E27FC236}">
                <a16:creationId xmlns:a16="http://schemas.microsoft.com/office/drawing/2014/main" id="{9C84A4CC-7124-6D76-B94B-2C7CABF8A5FC}"/>
              </a:ext>
            </a:extLst>
          </p:cNvPr>
          <p:cNvSpPr/>
          <p:nvPr/>
        </p:nvSpPr>
        <p:spPr>
          <a:xfrm>
            <a:off x="493254" y="966400"/>
            <a:ext cx="2677785"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p>
        </p:txBody>
      </p:sp>
      <p:sp>
        <p:nvSpPr>
          <p:cNvPr id="5" name="Content Placeholder 16">
            <a:extLst>
              <a:ext uri="{FF2B5EF4-FFF2-40B4-BE49-F238E27FC236}">
                <a16:creationId xmlns:a16="http://schemas.microsoft.com/office/drawing/2014/main" id="{D7FA479A-ABA1-0E0F-9F72-7C4A0BC9C30C}"/>
              </a:ext>
            </a:extLst>
          </p:cNvPr>
          <p:cNvSpPr>
            <a:spLocks noGrp="1"/>
          </p:cNvSpPr>
          <p:nvPr>
            <p:ph sz="quarter" idx="10"/>
          </p:nvPr>
        </p:nvSpPr>
        <p:spPr>
          <a:xfrm>
            <a:off x="475623" y="1438695"/>
            <a:ext cx="3943978" cy="4205325"/>
          </a:xfrm>
        </p:spPr>
        <p:txBody>
          <a:bodyPr/>
          <a:lstStyle/>
          <a:p>
            <a:r>
              <a:rPr lang="en-US" b="1" dirty="0"/>
              <a:t>Summary</a:t>
            </a:r>
            <a:endParaRPr lang="en-US" b="1" dirty="0">
              <a:solidFill>
                <a:srgbClr val="FF0000"/>
              </a:solidFill>
            </a:endParaRPr>
          </a:p>
          <a:p>
            <a:pPr lvl="1"/>
            <a:r>
              <a:rPr lang="en-US" dirty="0"/>
              <a:t>Average: </a:t>
            </a:r>
            <a:r>
              <a:rPr lang="en-US" dirty="0">
                <a:solidFill>
                  <a:srgbClr val="FF0000"/>
                </a:solidFill>
                <a:highlight>
                  <a:srgbClr val="FFFF00"/>
                </a:highlight>
              </a:rPr>
              <a:t>3.83 out of 5</a:t>
            </a:r>
          </a:p>
          <a:p>
            <a:pPr lvl="1"/>
            <a:r>
              <a:rPr lang="en-US" dirty="0"/>
              <a:t>Response Rate: </a:t>
            </a:r>
            <a:r>
              <a:rPr lang="en-US" dirty="0">
                <a:solidFill>
                  <a:srgbClr val="FF0000"/>
                </a:solidFill>
                <a:highlight>
                  <a:srgbClr val="FFFF00"/>
                </a:highlight>
              </a:rPr>
              <a:t>55.6%</a:t>
            </a:r>
          </a:p>
          <a:p>
            <a:pPr lvl="1"/>
            <a:r>
              <a:rPr lang="en-US" dirty="0"/>
              <a:t>Category: </a:t>
            </a:r>
            <a:r>
              <a:rPr lang="en-US" dirty="0">
                <a:solidFill>
                  <a:srgbClr val="FF0000"/>
                </a:solidFill>
                <a:highlight>
                  <a:srgbClr val="FFFF00"/>
                </a:highlight>
              </a:rPr>
              <a:t>Culture &amp; Purpose</a:t>
            </a:r>
            <a:endParaRPr lang="en-US" dirty="0">
              <a:highlight>
                <a:srgbClr val="FFFF00"/>
              </a:highlight>
            </a:endParaRPr>
          </a:p>
          <a:p>
            <a:pPr lvl="1"/>
            <a:r>
              <a:rPr lang="en-US" dirty="0"/>
              <a:t>Date: </a:t>
            </a:r>
            <a:r>
              <a:rPr lang="en-US" dirty="0">
                <a:solidFill>
                  <a:srgbClr val="FF0000"/>
                </a:solidFill>
                <a:highlight>
                  <a:srgbClr val="FFFF00"/>
                </a:highlight>
              </a:rPr>
              <a:t>XX/XX/XXXX</a:t>
            </a:r>
            <a:endParaRPr lang="en-US" dirty="0">
              <a:highlight>
                <a:srgbClr val="FFFF00"/>
              </a:highlight>
            </a:endParaRPr>
          </a:p>
          <a:p>
            <a:pPr marL="0" lvl="1" indent="0">
              <a:buNone/>
            </a:pPr>
            <a:endParaRPr lang="en-US" dirty="0"/>
          </a:p>
          <a:p>
            <a:endParaRPr lang="en-US" dirty="0"/>
          </a:p>
          <a:p>
            <a:endParaRPr lang="en-US" dirty="0"/>
          </a:p>
        </p:txBody>
      </p:sp>
      <p:pic>
        <p:nvPicPr>
          <p:cNvPr id="3" name="Picture 2">
            <a:extLst>
              <a:ext uri="{FF2B5EF4-FFF2-40B4-BE49-F238E27FC236}">
                <a16:creationId xmlns:a16="http://schemas.microsoft.com/office/drawing/2014/main" id="{D7C6DCD9-9B98-59AD-EFDC-31968C1AC9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01568" y="2103525"/>
            <a:ext cx="8257496" cy="2819399"/>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1BC6F5CE-EED7-01A1-F147-A82427265B51}"/>
              </a:ext>
            </a:extLst>
          </p:cNvPr>
          <p:cNvSpPr txBox="1"/>
          <p:nvPr/>
        </p:nvSpPr>
        <p:spPr>
          <a:xfrm>
            <a:off x="3409424" y="1734193"/>
            <a:ext cx="8241784" cy="369332"/>
          </a:xfrm>
          <a:prstGeom prst="rect">
            <a:avLst/>
          </a:prstGeom>
          <a:noFill/>
        </p:spPr>
        <p:txBody>
          <a:bodyPr wrap="square" rtlCol="0">
            <a:spAutoFit/>
          </a:bodyPr>
          <a:lstStyle/>
          <a:p>
            <a:pPr algn="ctr"/>
            <a:r>
              <a:rPr lang="en-US" b="0" i="0" dirty="0">
                <a:solidFill>
                  <a:srgbClr val="12355B"/>
                </a:solidFill>
                <a:effectLst/>
                <a:latin typeface="system-ui"/>
              </a:rPr>
              <a:t>I feel the work I do impacts the company positively</a:t>
            </a:r>
            <a:r>
              <a:rPr lang="en-US" dirty="0">
                <a:solidFill>
                  <a:srgbClr val="12355B"/>
                </a:solidFill>
                <a:latin typeface="system-ui"/>
              </a:rPr>
              <a:t>.</a:t>
            </a:r>
            <a:endParaRPr lang="en-US" b="0" i="0" dirty="0">
              <a:solidFill>
                <a:srgbClr val="12355B"/>
              </a:solidFill>
              <a:effectLst/>
              <a:latin typeface="system-ui"/>
            </a:endParaRPr>
          </a:p>
        </p:txBody>
      </p:sp>
      <p:sp>
        <p:nvSpPr>
          <p:cNvPr id="6" name="Rectangle 5">
            <a:extLst>
              <a:ext uri="{FF2B5EF4-FFF2-40B4-BE49-F238E27FC236}">
                <a16:creationId xmlns:a16="http://schemas.microsoft.com/office/drawing/2014/main" id="{F9595E82-0E12-00F2-2FAF-DD5BA4E903C9}"/>
              </a:ext>
            </a:extLst>
          </p:cNvPr>
          <p:cNvSpPr/>
          <p:nvPr/>
        </p:nvSpPr>
        <p:spPr>
          <a:xfrm>
            <a:off x="3384456" y="5419305"/>
            <a:ext cx="5423088" cy="646331"/>
          </a:xfrm>
          <a:prstGeom prst="rect">
            <a:avLst/>
          </a:prstGeom>
        </p:spPr>
        <p:txBody>
          <a:bodyPr wrap="squar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 from manager portal </a:t>
            </a:r>
            <a:r>
              <a:rPr lang="en-US" sz="1200" b="1" dirty="0">
                <a:solidFill>
                  <a:schemeClr val="bg1"/>
                </a:solidFill>
              </a:rPr>
              <a:t>(</a:t>
            </a:r>
            <a:r>
              <a:rPr lang="en-US" sz="1200" b="1" dirty="0">
                <a:solidFill>
                  <a:schemeClr val="bg1"/>
                </a:solidFill>
                <a:hlinkClick r:id="rId4" action="ppaction://hlinkfile"/>
              </a:rPr>
              <a:t>myengage360.com</a:t>
            </a:r>
            <a:r>
              <a:rPr lang="en-US" sz="1200" b="1" dirty="0">
                <a:solidFill>
                  <a:schemeClr val="bg1"/>
                </a:solidFill>
              </a:rPr>
              <a:t>) </a:t>
            </a:r>
            <a:r>
              <a:rPr lang="en-US" sz="1200" dirty="0">
                <a:solidFill>
                  <a:srgbClr val="FF0000"/>
                </a:solidFill>
              </a:rPr>
              <a:t>and paste above.</a:t>
            </a:r>
          </a:p>
          <a:p>
            <a:pPr algn="ct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Home </a:t>
            </a:r>
            <a:r>
              <a:rPr lang="en-US" sz="1200" dirty="0">
                <a:solidFill>
                  <a:srgbClr val="FF0000"/>
                </a:solidFill>
              </a:rPr>
              <a:t>page</a:t>
            </a:r>
            <a:r>
              <a:rPr lang="en-US" sz="1200" b="1" dirty="0">
                <a:solidFill>
                  <a:srgbClr val="FF0000"/>
                </a:solidFill>
              </a:rPr>
              <a:t> </a:t>
            </a:r>
            <a:r>
              <a:rPr lang="en-US" sz="1200" dirty="0">
                <a:solidFill>
                  <a:srgbClr val="FF0000"/>
                </a:solidFill>
              </a:rPr>
              <a:t>to view question charts.</a:t>
            </a:r>
            <a:r>
              <a:rPr lang="en-US" sz="1200" b="1" dirty="0">
                <a:solidFill>
                  <a:srgbClr val="FF0000"/>
                </a:solidFill>
              </a:rPr>
              <a:t> </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p:txBody>
      </p:sp>
    </p:spTree>
    <p:extLst>
      <p:ext uri="{BB962C8B-B14F-4D97-AF65-F5344CB8AC3E}">
        <p14:creationId xmlns:p14="http://schemas.microsoft.com/office/powerpoint/2010/main" val="117603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Department’s Highest and Lowest Questions</a:t>
            </a:r>
          </a:p>
        </p:txBody>
      </p:sp>
      <p:sp>
        <p:nvSpPr>
          <p:cNvPr id="5" name="Content Placeholder 16">
            <a:extLst>
              <a:ext uri="{FF2B5EF4-FFF2-40B4-BE49-F238E27FC236}">
                <a16:creationId xmlns:a16="http://schemas.microsoft.com/office/drawing/2014/main" id="{D7FA479A-ABA1-0E0F-9F72-7C4A0BC9C30C}"/>
              </a:ext>
            </a:extLst>
          </p:cNvPr>
          <p:cNvSpPr>
            <a:spLocks noGrp="1"/>
          </p:cNvSpPr>
          <p:nvPr>
            <p:ph sz="quarter" idx="10"/>
          </p:nvPr>
        </p:nvSpPr>
        <p:spPr>
          <a:xfrm>
            <a:off x="475622" y="1367933"/>
            <a:ext cx="4620485" cy="3590505"/>
          </a:xfrm>
        </p:spPr>
        <p:txBody>
          <a:bodyPr>
            <a:normAutofit/>
          </a:bodyPr>
          <a:lstStyle/>
          <a:p>
            <a:r>
              <a:rPr lang="en-US" b="1" dirty="0"/>
              <a:t>Top Questions</a:t>
            </a:r>
            <a:endParaRPr lang="en-US" b="1" dirty="0">
              <a:solidFill>
                <a:srgbClr val="FF0000"/>
              </a:solidFill>
            </a:endParaRPr>
          </a:p>
          <a:p>
            <a:pPr lvl="1"/>
            <a:r>
              <a:rPr lang="en-US" dirty="0"/>
              <a:t>My manager creates a supportive and empathetic work environment. (4.64)</a:t>
            </a:r>
          </a:p>
          <a:p>
            <a:pPr lvl="1"/>
            <a:r>
              <a:rPr lang="en-US" dirty="0"/>
              <a:t>Our executive leadership demonstrates effective decision making. (4.60)</a:t>
            </a:r>
          </a:p>
          <a:p>
            <a:pPr lvl="1"/>
            <a:r>
              <a:rPr lang="en-US" dirty="0"/>
              <a:t>My manager communicates clearly and effectively. (4.58) </a:t>
            </a:r>
          </a:p>
          <a:p>
            <a:pPr lvl="1"/>
            <a:r>
              <a:rPr lang="en-US" dirty="0"/>
              <a:t>The organization provides opportunities for employees to attend training sessions, conference, and other learning events. (4.46) </a:t>
            </a:r>
          </a:p>
          <a:p>
            <a:endParaRPr lang="en-US" dirty="0"/>
          </a:p>
        </p:txBody>
      </p:sp>
      <p:sp>
        <p:nvSpPr>
          <p:cNvPr id="9" name="Content Placeholder 16">
            <a:extLst>
              <a:ext uri="{FF2B5EF4-FFF2-40B4-BE49-F238E27FC236}">
                <a16:creationId xmlns:a16="http://schemas.microsoft.com/office/drawing/2014/main" id="{BC104E7E-3807-A54A-6AC8-61DB8DA100C6}"/>
              </a:ext>
            </a:extLst>
          </p:cNvPr>
          <p:cNvSpPr txBox="1">
            <a:spLocks/>
          </p:cNvSpPr>
          <p:nvPr/>
        </p:nvSpPr>
        <p:spPr>
          <a:xfrm>
            <a:off x="6096000" y="1367933"/>
            <a:ext cx="3943978" cy="38136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1200"/>
              </a:spcBef>
              <a:buFont typeface="Arial" panose="020B0604020202020204" pitchFamily="34" charset="0"/>
              <a:buNone/>
              <a:defRPr sz="2000" kern="1200">
                <a:solidFill>
                  <a:srgbClr val="434343"/>
                </a:solidFill>
                <a:latin typeface="+mn-lt"/>
                <a:ea typeface="+mn-ea"/>
                <a:cs typeface="+mn-cs"/>
              </a:defRPr>
            </a:lvl1pPr>
            <a:lvl2pPr marL="174625" indent="-174625" algn="l" defTabSz="685800" rtl="0" eaLnBrk="1" latinLnBrk="0" hangingPunct="1">
              <a:lnSpc>
                <a:spcPct val="90000"/>
              </a:lnSpc>
              <a:spcBef>
                <a:spcPts val="375"/>
              </a:spcBef>
              <a:buSzPct val="80000"/>
              <a:buFont typeface="Arial" pitchFamily="34" charset="0"/>
              <a:buChar char="•"/>
              <a:defRPr sz="1800" kern="1200">
                <a:solidFill>
                  <a:srgbClr val="434343"/>
                </a:solidFill>
                <a:latin typeface="+mn-lt"/>
                <a:ea typeface="+mn-ea"/>
                <a:cs typeface="+mn-cs"/>
              </a:defRPr>
            </a:lvl2pPr>
            <a:lvl3pPr marL="341313" indent="-166688" algn="l" defTabSz="685800" rtl="0" eaLnBrk="1" latinLnBrk="0" hangingPunct="1">
              <a:lnSpc>
                <a:spcPct val="100000"/>
              </a:lnSpc>
              <a:spcBef>
                <a:spcPts val="0"/>
              </a:spcBef>
              <a:buFont typeface="Calibri" pitchFamily="34" charset="0"/>
              <a:buChar char="-"/>
              <a:defRPr sz="1600" kern="1200">
                <a:solidFill>
                  <a:srgbClr val="606060"/>
                </a:solidFill>
                <a:latin typeface="+mn-lt"/>
                <a:ea typeface="+mn-ea"/>
                <a:cs typeface="+mn-cs"/>
              </a:defRPr>
            </a:lvl3pPr>
            <a:lvl4pPr marL="461963" indent="-120650" algn="l" defTabSz="685800" rtl="0" eaLnBrk="1" latinLnBrk="0" hangingPunct="1">
              <a:lnSpc>
                <a:spcPct val="100000"/>
              </a:lnSpc>
              <a:spcBef>
                <a:spcPts val="0"/>
              </a:spcBef>
              <a:buSzPct val="50000"/>
              <a:buFont typeface="Courier New" pitchFamily="49" charset="0"/>
              <a:buChar char="o"/>
              <a:defRPr sz="1400" kern="1200">
                <a:solidFill>
                  <a:srgbClr val="606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2000" b="1" i="0" u="none" strike="noStrike" kern="1200" cap="none" spc="0" normalizeH="0" baseline="0" noProof="0" dirty="0">
                <a:ln>
                  <a:noFill/>
                </a:ln>
                <a:solidFill>
                  <a:srgbClr val="434343"/>
                </a:solidFill>
                <a:effectLst/>
                <a:uLnTx/>
                <a:uFillTx/>
                <a:latin typeface="Calibri"/>
                <a:ea typeface="+mn-ea"/>
                <a:cs typeface="+mn-cs"/>
              </a:rPr>
              <a:t>Bottom Questions: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I have the necessary technology and equipment to perform my</a:t>
            </a:r>
            <a:r>
              <a:rPr kumimoji="0" lang="en-US" sz="1800" b="0" i="0" u="none" strike="noStrike" kern="1200" cap="none" spc="0" normalizeH="0" noProof="0" dirty="0">
                <a:ln>
                  <a:noFill/>
                </a:ln>
                <a:solidFill>
                  <a:srgbClr val="434343"/>
                </a:solidFill>
                <a:effectLst/>
                <a:uLnTx/>
                <a:uFillTx/>
                <a:latin typeface="Calibri"/>
                <a:ea typeface="+mn-ea"/>
                <a:cs typeface="+mn-cs"/>
              </a:rPr>
              <a:t> job effectively (2.82)</a:t>
            </a:r>
            <a:endParaRPr kumimoji="0" lang="en-US" sz="1800" b="0" i="0" u="none" strike="noStrike" kern="1200" cap="none" spc="0" normalizeH="0" baseline="0" noProof="0" dirty="0">
              <a:ln>
                <a:noFill/>
              </a:ln>
              <a:solidFill>
                <a:srgbClr val="434343"/>
              </a:solidFill>
              <a:effectLst/>
              <a:uLnTx/>
              <a:uFillTx/>
              <a:latin typeface="Calibri"/>
              <a:ea typeface="+mn-ea"/>
              <a:cs typeface="+mn-cs"/>
            </a:endParaRP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The organization promotes a culture of health and wellness</a:t>
            </a:r>
            <a:r>
              <a:rPr kumimoji="0" lang="en-US" sz="1800" b="0" i="0" u="none" strike="noStrike" kern="1200" cap="none" spc="0" normalizeH="0" noProof="0" dirty="0">
                <a:ln>
                  <a:noFill/>
                </a:ln>
                <a:solidFill>
                  <a:srgbClr val="434343"/>
                </a:solidFill>
                <a:effectLst/>
                <a:uLnTx/>
                <a:uFillTx/>
                <a:latin typeface="Calibri"/>
                <a:ea typeface="+mn-ea"/>
                <a:cs typeface="+mn-cs"/>
              </a:rPr>
              <a:t>. (3.20)</a:t>
            </a:r>
            <a:endParaRPr kumimoji="0" lang="en-US" sz="1800" b="0" i="0" u="none" strike="noStrike" kern="1200" cap="none" spc="0" normalizeH="0" baseline="0" noProof="0" dirty="0">
              <a:ln>
                <a:noFill/>
              </a:ln>
              <a:solidFill>
                <a:srgbClr val="434343"/>
              </a:solidFill>
              <a:effectLst/>
              <a:uLnTx/>
              <a:uFillTx/>
              <a:latin typeface="Calibri"/>
              <a:ea typeface="+mn-ea"/>
              <a:cs typeface="+mn-cs"/>
            </a:endParaRP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My manager helps me identify skill gabs to focus my development. (3.46)</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My manager is willing to have hard conversations.</a:t>
            </a:r>
            <a:r>
              <a:rPr kumimoji="0" lang="en-US" sz="1800" b="0" i="0" u="none" strike="noStrike" kern="1200" cap="none" spc="0" normalizeH="0" noProof="0" dirty="0">
                <a:ln>
                  <a:noFill/>
                </a:ln>
                <a:solidFill>
                  <a:srgbClr val="434343"/>
                </a:solidFill>
                <a:effectLst/>
                <a:uLnTx/>
                <a:uFillTx/>
                <a:latin typeface="Calibri"/>
                <a:ea typeface="+mn-ea"/>
                <a:cs typeface="+mn-cs"/>
              </a:rPr>
              <a:t> (3.67)</a:t>
            </a: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BCB6479-788C-166C-0945-44C7D800EEEC}"/>
              </a:ext>
            </a:extLst>
          </p:cNvPr>
          <p:cNvPicPr>
            <a:picLocks noChangeAspect="1"/>
          </p:cNvPicPr>
          <p:nvPr/>
        </p:nvPicPr>
        <p:blipFill>
          <a:blip r:embed="rId3"/>
          <a:stretch>
            <a:fillRect/>
          </a:stretch>
        </p:blipFill>
        <p:spPr>
          <a:xfrm>
            <a:off x="3708400" y="5553493"/>
            <a:ext cx="4572000" cy="333375"/>
          </a:xfrm>
          <a:prstGeom prst="rect">
            <a:avLst/>
          </a:prstGeom>
        </p:spPr>
      </p:pic>
      <p:sp>
        <p:nvSpPr>
          <p:cNvPr id="4" name="Rectangle 3">
            <a:extLst>
              <a:ext uri="{FF2B5EF4-FFF2-40B4-BE49-F238E27FC236}">
                <a16:creationId xmlns:a16="http://schemas.microsoft.com/office/drawing/2014/main" id="{0D2FFBE7-3D73-D43A-9B1A-D3C258AF200B}"/>
              </a:ext>
            </a:extLst>
          </p:cNvPr>
          <p:cNvSpPr/>
          <p:nvPr/>
        </p:nvSpPr>
        <p:spPr>
          <a:xfrm>
            <a:off x="493254" y="966400"/>
            <a:ext cx="2677785"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p>
        </p:txBody>
      </p:sp>
    </p:spTree>
    <p:extLst>
      <p:ext uri="{BB962C8B-B14F-4D97-AF65-F5344CB8AC3E}">
        <p14:creationId xmlns:p14="http://schemas.microsoft.com/office/powerpoint/2010/main" val="24122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dirty="0"/>
              <a:t>Our Department’s </a:t>
            </a:r>
            <a:r>
              <a:rPr lang="en-US" b="1" dirty="0"/>
              <a:t>Organization Index </a:t>
            </a:r>
            <a:r>
              <a:rPr lang="en-US" dirty="0"/>
              <a:t>by </a:t>
            </a:r>
            <a:r>
              <a:rPr lang="en-US" b="1" dirty="0"/>
              <a:t>Tenure</a:t>
            </a:r>
          </a:p>
        </p:txBody>
      </p:sp>
      <p:sp>
        <p:nvSpPr>
          <p:cNvPr id="7" name="Rectangle 6">
            <a:extLst>
              <a:ext uri="{FF2B5EF4-FFF2-40B4-BE49-F238E27FC236}">
                <a16:creationId xmlns:a16="http://schemas.microsoft.com/office/drawing/2014/main" id="{11BFF446-E7F7-7BBD-F012-8A74F0A60138}"/>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sp>
        <p:nvSpPr>
          <p:cNvPr id="6" name="TextBox 5">
            <a:extLst>
              <a:ext uri="{FF2B5EF4-FFF2-40B4-BE49-F238E27FC236}">
                <a16:creationId xmlns:a16="http://schemas.microsoft.com/office/drawing/2014/main" id="{C4D2B5C9-F1C6-26F7-9BEF-A28E9387F844}"/>
              </a:ext>
            </a:extLst>
          </p:cNvPr>
          <p:cNvSpPr txBox="1"/>
          <p:nvPr/>
        </p:nvSpPr>
        <p:spPr>
          <a:xfrm>
            <a:off x="2667000" y="5845149"/>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10" name="Content Placeholder 16">
            <a:extLst>
              <a:ext uri="{FF2B5EF4-FFF2-40B4-BE49-F238E27FC236}">
                <a16:creationId xmlns:a16="http://schemas.microsoft.com/office/drawing/2014/main" id="{4D3EA8BB-CD69-60FE-6849-BE4323BB831B}"/>
              </a:ext>
            </a:extLst>
          </p:cNvPr>
          <p:cNvSpPr>
            <a:spLocks noGrp="1"/>
          </p:cNvSpPr>
          <p:nvPr>
            <p:ph sz="quarter" idx="10"/>
          </p:nvPr>
        </p:nvSpPr>
        <p:spPr>
          <a:xfrm>
            <a:off x="475623" y="1438695"/>
            <a:ext cx="3943978" cy="4205325"/>
          </a:xfrm>
        </p:spPr>
        <p:txBody>
          <a:bodyPr/>
          <a:lstStyle/>
          <a:p>
            <a:r>
              <a:rPr lang="en-US" b="1" dirty="0"/>
              <a:t>Summary</a:t>
            </a:r>
            <a:endParaRPr lang="en-US" b="1" dirty="0">
              <a:solidFill>
                <a:srgbClr val="FF0000"/>
              </a:solidFill>
            </a:endParaRPr>
          </a:p>
          <a:p>
            <a:pPr lvl="1"/>
            <a:r>
              <a:rPr lang="en-US" dirty="0"/>
              <a:t>[insert comment]</a:t>
            </a:r>
            <a:endParaRPr lang="en-US" dirty="0">
              <a:solidFill>
                <a:srgbClr val="FF0000"/>
              </a:solidFill>
              <a:highlight>
                <a:srgbClr val="FFFF00"/>
              </a:highlight>
            </a:endParaRPr>
          </a:p>
          <a:p>
            <a:pPr marL="0" lvl="1"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80D896A7-B374-74DD-AE85-1F3EBBBE469F}"/>
              </a:ext>
            </a:extLst>
          </p:cNvPr>
          <p:cNvPicPr>
            <a:picLocks noChangeAspect="1"/>
          </p:cNvPicPr>
          <p:nvPr/>
        </p:nvPicPr>
        <p:blipFill>
          <a:blip r:embed="rId3"/>
          <a:stretch>
            <a:fillRect/>
          </a:stretch>
        </p:blipFill>
        <p:spPr>
          <a:xfrm>
            <a:off x="4191000" y="954761"/>
            <a:ext cx="6973420" cy="4789824"/>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C2ECF5C-1A28-3451-4364-BE0B9A7C064E}"/>
              </a:ext>
            </a:extLst>
          </p:cNvPr>
          <p:cNvSpPr/>
          <p:nvPr/>
        </p:nvSpPr>
        <p:spPr>
          <a:xfrm>
            <a:off x="5638800" y="4876800"/>
            <a:ext cx="5276222" cy="457200"/>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0B476"/>
                </a:solidFill>
              </a:ln>
              <a:noFill/>
            </a:endParaRPr>
          </a:p>
        </p:txBody>
      </p:sp>
    </p:spTree>
    <p:extLst>
      <p:ext uri="{BB962C8B-B14F-4D97-AF65-F5344CB8AC3E}">
        <p14:creationId xmlns:p14="http://schemas.microsoft.com/office/powerpoint/2010/main" val="387971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dirty="0"/>
              <a:t>Our Department’s </a:t>
            </a:r>
            <a:r>
              <a:rPr lang="en-US" b="1" dirty="0"/>
              <a:t>Manager Index </a:t>
            </a:r>
            <a:r>
              <a:rPr lang="en-US" dirty="0"/>
              <a:t>by </a:t>
            </a:r>
            <a:r>
              <a:rPr lang="en-US" b="1" dirty="0"/>
              <a:t>Role type</a:t>
            </a:r>
          </a:p>
        </p:txBody>
      </p:sp>
      <p:sp>
        <p:nvSpPr>
          <p:cNvPr id="7" name="Rectangle 6">
            <a:extLst>
              <a:ext uri="{FF2B5EF4-FFF2-40B4-BE49-F238E27FC236}">
                <a16:creationId xmlns:a16="http://schemas.microsoft.com/office/drawing/2014/main" id="{11BFF446-E7F7-7BBD-F012-8A74F0A60138}"/>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sp>
        <p:nvSpPr>
          <p:cNvPr id="6" name="TextBox 5">
            <a:extLst>
              <a:ext uri="{FF2B5EF4-FFF2-40B4-BE49-F238E27FC236}">
                <a16:creationId xmlns:a16="http://schemas.microsoft.com/office/drawing/2014/main" id="{C4D2B5C9-F1C6-26F7-9BEF-A28E9387F844}"/>
              </a:ext>
            </a:extLst>
          </p:cNvPr>
          <p:cNvSpPr txBox="1"/>
          <p:nvPr/>
        </p:nvSpPr>
        <p:spPr>
          <a:xfrm>
            <a:off x="2667000" y="5845149"/>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10" name="Content Placeholder 16">
            <a:extLst>
              <a:ext uri="{FF2B5EF4-FFF2-40B4-BE49-F238E27FC236}">
                <a16:creationId xmlns:a16="http://schemas.microsoft.com/office/drawing/2014/main" id="{4D3EA8BB-CD69-60FE-6849-BE4323BB831B}"/>
              </a:ext>
            </a:extLst>
          </p:cNvPr>
          <p:cNvSpPr>
            <a:spLocks noGrp="1"/>
          </p:cNvSpPr>
          <p:nvPr>
            <p:ph sz="quarter" idx="10"/>
          </p:nvPr>
        </p:nvSpPr>
        <p:spPr>
          <a:xfrm>
            <a:off x="475623" y="1438695"/>
            <a:ext cx="3943978" cy="4205325"/>
          </a:xfrm>
        </p:spPr>
        <p:txBody>
          <a:bodyPr/>
          <a:lstStyle/>
          <a:p>
            <a:r>
              <a:rPr lang="en-US" b="1" dirty="0"/>
              <a:t>Summary</a:t>
            </a:r>
            <a:endParaRPr lang="en-US" b="1" dirty="0">
              <a:solidFill>
                <a:srgbClr val="FF0000"/>
              </a:solidFill>
            </a:endParaRPr>
          </a:p>
          <a:p>
            <a:pPr lvl="1"/>
            <a:r>
              <a:rPr lang="en-US" dirty="0"/>
              <a:t>[insert comment]</a:t>
            </a:r>
            <a:endParaRPr lang="en-US" dirty="0">
              <a:solidFill>
                <a:srgbClr val="FF0000"/>
              </a:solidFill>
              <a:highlight>
                <a:srgbClr val="FFFF00"/>
              </a:highlight>
            </a:endParaRPr>
          </a:p>
          <a:p>
            <a:pPr marL="0" lvl="1" indent="0">
              <a:buNone/>
            </a:pPr>
            <a:endParaRPr lang="en-US" dirty="0"/>
          </a:p>
          <a:p>
            <a:endParaRPr lang="en-US" dirty="0"/>
          </a:p>
          <a:p>
            <a:endParaRPr lang="en-US" dirty="0"/>
          </a:p>
        </p:txBody>
      </p:sp>
      <p:pic>
        <p:nvPicPr>
          <p:cNvPr id="9" name="Picture 8">
            <a:extLst>
              <a:ext uri="{FF2B5EF4-FFF2-40B4-BE49-F238E27FC236}">
                <a16:creationId xmlns:a16="http://schemas.microsoft.com/office/drawing/2014/main" id="{DD435406-B48F-8E56-7F5F-D78A628E781A}"/>
              </a:ext>
            </a:extLst>
          </p:cNvPr>
          <p:cNvPicPr>
            <a:picLocks noChangeAspect="1"/>
          </p:cNvPicPr>
          <p:nvPr/>
        </p:nvPicPr>
        <p:blipFill>
          <a:blip r:embed="rId3"/>
          <a:stretch>
            <a:fillRect/>
          </a:stretch>
        </p:blipFill>
        <p:spPr>
          <a:xfrm>
            <a:off x="4365435" y="966400"/>
            <a:ext cx="6813931" cy="4686931"/>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ADC9F74C-1893-F0EB-6AF9-5D6BAAC5A581}"/>
              </a:ext>
            </a:extLst>
          </p:cNvPr>
          <p:cNvSpPr/>
          <p:nvPr/>
        </p:nvSpPr>
        <p:spPr>
          <a:xfrm>
            <a:off x="5671302" y="4724400"/>
            <a:ext cx="5276222" cy="457200"/>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0B476"/>
                </a:solidFill>
              </a:ln>
              <a:noFill/>
            </a:endParaRPr>
          </a:p>
        </p:txBody>
      </p:sp>
    </p:spTree>
    <p:extLst>
      <p:ext uri="{BB962C8B-B14F-4D97-AF65-F5344CB8AC3E}">
        <p14:creationId xmlns:p14="http://schemas.microsoft.com/office/powerpoint/2010/main" val="387736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dirty="0"/>
              <a:t>Our Department’s </a:t>
            </a:r>
            <a:r>
              <a:rPr lang="en-US" b="1" dirty="0"/>
              <a:t>Manager Index </a:t>
            </a:r>
            <a:r>
              <a:rPr lang="en-US" dirty="0"/>
              <a:t>by On-Site and Remove Employees  </a:t>
            </a:r>
          </a:p>
        </p:txBody>
      </p:sp>
      <p:sp>
        <p:nvSpPr>
          <p:cNvPr id="7" name="Rectangle 6">
            <a:extLst>
              <a:ext uri="{FF2B5EF4-FFF2-40B4-BE49-F238E27FC236}">
                <a16:creationId xmlns:a16="http://schemas.microsoft.com/office/drawing/2014/main" id="{11BFF446-E7F7-7BBD-F012-8A74F0A60138}"/>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sp>
        <p:nvSpPr>
          <p:cNvPr id="6" name="TextBox 5">
            <a:extLst>
              <a:ext uri="{FF2B5EF4-FFF2-40B4-BE49-F238E27FC236}">
                <a16:creationId xmlns:a16="http://schemas.microsoft.com/office/drawing/2014/main" id="{C4D2B5C9-F1C6-26F7-9BEF-A28E9387F844}"/>
              </a:ext>
            </a:extLst>
          </p:cNvPr>
          <p:cNvSpPr txBox="1"/>
          <p:nvPr/>
        </p:nvSpPr>
        <p:spPr>
          <a:xfrm>
            <a:off x="2667000" y="5891600"/>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10" name="Content Placeholder 16">
            <a:extLst>
              <a:ext uri="{FF2B5EF4-FFF2-40B4-BE49-F238E27FC236}">
                <a16:creationId xmlns:a16="http://schemas.microsoft.com/office/drawing/2014/main" id="{4D3EA8BB-CD69-60FE-6849-BE4323BB831B}"/>
              </a:ext>
            </a:extLst>
          </p:cNvPr>
          <p:cNvSpPr>
            <a:spLocks noGrp="1"/>
          </p:cNvSpPr>
          <p:nvPr>
            <p:ph sz="quarter" idx="10"/>
          </p:nvPr>
        </p:nvSpPr>
        <p:spPr>
          <a:xfrm>
            <a:off x="475623" y="1438695"/>
            <a:ext cx="3943978" cy="4205325"/>
          </a:xfrm>
        </p:spPr>
        <p:txBody>
          <a:bodyPr/>
          <a:lstStyle/>
          <a:p>
            <a:r>
              <a:rPr lang="en-US" b="1" dirty="0"/>
              <a:t>Summary</a:t>
            </a:r>
            <a:endParaRPr lang="en-US" b="1" dirty="0">
              <a:solidFill>
                <a:srgbClr val="FF0000"/>
              </a:solidFill>
            </a:endParaRPr>
          </a:p>
          <a:p>
            <a:pPr lvl="1"/>
            <a:r>
              <a:rPr lang="en-US" dirty="0"/>
              <a:t>[insert comment]</a:t>
            </a:r>
            <a:endParaRPr lang="en-US" dirty="0">
              <a:solidFill>
                <a:srgbClr val="FF0000"/>
              </a:solidFill>
              <a:highlight>
                <a:srgbClr val="FFFF00"/>
              </a:highlight>
            </a:endParaRPr>
          </a:p>
          <a:p>
            <a:pPr marL="0" lvl="1" indent="0">
              <a:buNone/>
            </a:pPr>
            <a:endParaRPr lang="en-US" dirty="0"/>
          </a:p>
          <a:p>
            <a:endParaRPr lang="en-US" dirty="0"/>
          </a:p>
          <a:p>
            <a:endParaRPr lang="en-US" dirty="0"/>
          </a:p>
        </p:txBody>
      </p:sp>
      <p:pic>
        <p:nvPicPr>
          <p:cNvPr id="12" name="Picture 11">
            <a:extLst>
              <a:ext uri="{FF2B5EF4-FFF2-40B4-BE49-F238E27FC236}">
                <a16:creationId xmlns:a16="http://schemas.microsoft.com/office/drawing/2014/main" id="{E7D70AD8-E5B9-F10A-729B-053268786B51}"/>
              </a:ext>
            </a:extLst>
          </p:cNvPr>
          <p:cNvPicPr>
            <a:picLocks noChangeAspect="1"/>
          </p:cNvPicPr>
          <p:nvPr/>
        </p:nvPicPr>
        <p:blipFill>
          <a:blip r:embed="rId3"/>
          <a:stretch>
            <a:fillRect/>
          </a:stretch>
        </p:blipFill>
        <p:spPr>
          <a:xfrm>
            <a:off x="4114800" y="886563"/>
            <a:ext cx="7061200" cy="4773499"/>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105C8201-B193-06A2-805C-6DBAFF64D7E4}"/>
              </a:ext>
            </a:extLst>
          </p:cNvPr>
          <p:cNvSpPr/>
          <p:nvPr/>
        </p:nvSpPr>
        <p:spPr>
          <a:xfrm>
            <a:off x="5544178" y="4800600"/>
            <a:ext cx="5276222" cy="457200"/>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0B476"/>
                </a:solidFill>
              </a:ln>
              <a:noFill/>
            </a:endParaRPr>
          </a:p>
        </p:txBody>
      </p:sp>
    </p:spTree>
    <p:extLst>
      <p:ext uri="{BB962C8B-B14F-4D97-AF65-F5344CB8AC3E}">
        <p14:creationId xmlns:p14="http://schemas.microsoft.com/office/powerpoint/2010/main" val="181366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b="1" dirty="0"/>
              <a:t>Manager Index </a:t>
            </a:r>
            <a:r>
              <a:rPr lang="en-US" dirty="0"/>
              <a:t>by </a:t>
            </a:r>
            <a:r>
              <a:rPr lang="en-US" b="1" dirty="0"/>
              <a:t>Department</a:t>
            </a:r>
            <a:r>
              <a:rPr lang="en-US" dirty="0"/>
              <a:t> by Competencies</a:t>
            </a:r>
          </a:p>
        </p:txBody>
      </p:sp>
      <p:sp>
        <p:nvSpPr>
          <p:cNvPr id="8" name="Content Placeholder 16">
            <a:extLst>
              <a:ext uri="{FF2B5EF4-FFF2-40B4-BE49-F238E27FC236}">
                <a16:creationId xmlns:a16="http://schemas.microsoft.com/office/drawing/2014/main" id="{CC54073F-C064-271B-BAB8-2BEE29A5D9FE}"/>
              </a:ext>
            </a:extLst>
          </p:cNvPr>
          <p:cNvSpPr txBox="1">
            <a:spLocks/>
          </p:cNvSpPr>
          <p:nvPr/>
        </p:nvSpPr>
        <p:spPr>
          <a:xfrm>
            <a:off x="475623" y="1438695"/>
            <a:ext cx="3599227" cy="420532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1200"/>
              </a:spcBef>
              <a:buFont typeface="Arial" panose="020B0604020202020204" pitchFamily="34" charset="0"/>
              <a:buNone/>
              <a:defRPr sz="2000" kern="1200">
                <a:solidFill>
                  <a:srgbClr val="434343"/>
                </a:solidFill>
                <a:latin typeface="+mn-lt"/>
                <a:ea typeface="+mn-ea"/>
                <a:cs typeface="+mn-cs"/>
              </a:defRPr>
            </a:lvl1pPr>
            <a:lvl2pPr marL="174625" indent="-174625" algn="l" defTabSz="685800" rtl="0" eaLnBrk="1" latinLnBrk="0" hangingPunct="1">
              <a:lnSpc>
                <a:spcPct val="90000"/>
              </a:lnSpc>
              <a:spcBef>
                <a:spcPts val="375"/>
              </a:spcBef>
              <a:buSzPct val="80000"/>
              <a:buFont typeface="Arial" pitchFamily="34" charset="0"/>
              <a:buChar char="•"/>
              <a:defRPr sz="1800" kern="1200">
                <a:solidFill>
                  <a:srgbClr val="434343"/>
                </a:solidFill>
                <a:latin typeface="+mn-lt"/>
                <a:ea typeface="+mn-ea"/>
                <a:cs typeface="+mn-cs"/>
              </a:defRPr>
            </a:lvl2pPr>
            <a:lvl3pPr marL="341313" indent="-166688" algn="l" defTabSz="685800" rtl="0" eaLnBrk="1" latinLnBrk="0" hangingPunct="1">
              <a:lnSpc>
                <a:spcPct val="100000"/>
              </a:lnSpc>
              <a:spcBef>
                <a:spcPts val="0"/>
              </a:spcBef>
              <a:buFont typeface="Calibri" pitchFamily="34" charset="0"/>
              <a:buChar char="-"/>
              <a:defRPr sz="1600" kern="1200">
                <a:solidFill>
                  <a:srgbClr val="606060"/>
                </a:solidFill>
                <a:latin typeface="+mn-lt"/>
                <a:ea typeface="+mn-ea"/>
                <a:cs typeface="+mn-cs"/>
              </a:defRPr>
            </a:lvl3pPr>
            <a:lvl4pPr marL="461963" indent="-120650" algn="l" defTabSz="685800" rtl="0" eaLnBrk="1" latinLnBrk="0" hangingPunct="1">
              <a:lnSpc>
                <a:spcPct val="100000"/>
              </a:lnSpc>
              <a:spcBef>
                <a:spcPts val="0"/>
              </a:spcBef>
              <a:buSzPct val="50000"/>
              <a:buFont typeface="Courier New" pitchFamily="49" charset="0"/>
              <a:buChar char="o"/>
              <a:defRPr sz="1400" kern="1200">
                <a:solidFill>
                  <a:srgbClr val="606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34343"/>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Top Departments: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Home</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Grocery</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What are these teams doing to achieve high engagement scores?</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lang="en-US" dirty="0">
                <a:solidFill>
                  <a:srgbClr val="3F3F3F"/>
                </a:solidFill>
                <a:latin typeface="Calibri"/>
              </a:rPr>
              <a:t>Lagging</a:t>
            </a:r>
            <a:r>
              <a:rPr kumimoji="0" lang="en-US" sz="1800" b="0" i="0" u="none" strike="noStrike" kern="1200" cap="none" spc="0" normalizeH="0" baseline="0" noProof="0" dirty="0">
                <a:ln>
                  <a:noFill/>
                </a:ln>
                <a:solidFill>
                  <a:srgbClr val="3F3F3F"/>
                </a:solidFill>
                <a:effectLst/>
                <a:uLnTx/>
                <a:uFillTx/>
                <a:latin typeface="Calibri"/>
                <a:ea typeface="+mn-ea"/>
                <a:cs typeface="+mn-cs"/>
              </a:rPr>
              <a:t> Departments: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Toys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Books</a:t>
            </a:r>
            <a:endParaRPr kumimoji="0" lang="en-US" sz="1800" b="0" i="0" u="none" strike="noStrike" kern="1200" cap="none" spc="0" normalizeH="0" baseline="0" noProof="0" dirty="0">
              <a:ln>
                <a:noFill/>
              </a:ln>
              <a:solidFill>
                <a:srgbClr val="434343"/>
              </a:solidFill>
              <a:effectLst/>
              <a:highlight>
                <a:srgbClr val="FFFF00"/>
              </a:highligh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93B5935-FD8A-AC61-2480-A0671E68FFB1}"/>
              </a:ext>
            </a:extLst>
          </p:cNvPr>
          <p:cNvPicPr>
            <a:picLocks noChangeAspect="1"/>
          </p:cNvPicPr>
          <p:nvPr/>
        </p:nvPicPr>
        <p:blipFill>
          <a:blip r:embed="rId3"/>
          <a:stretch>
            <a:fillRect/>
          </a:stretch>
        </p:blipFill>
        <p:spPr>
          <a:xfrm>
            <a:off x="269242" y="5644020"/>
            <a:ext cx="2047875" cy="790575"/>
          </a:xfrm>
          <a:prstGeom prst="rect">
            <a:avLst/>
          </a:prstGeom>
        </p:spPr>
      </p:pic>
      <p:pic>
        <p:nvPicPr>
          <p:cNvPr id="5" name="Picture 4">
            <a:extLst>
              <a:ext uri="{FF2B5EF4-FFF2-40B4-BE49-F238E27FC236}">
                <a16:creationId xmlns:a16="http://schemas.microsoft.com/office/drawing/2014/main" id="{393B9D52-D6AF-F286-FAC1-CE83DCFE4E41}"/>
              </a:ext>
            </a:extLst>
          </p:cNvPr>
          <p:cNvPicPr>
            <a:picLocks noChangeAspect="1"/>
          </p:cNvPicPr>
          <p:nvPr/>
        </p:nvPicPr>
        <p:blipFill>
          <a:blip r:embed="rId4"/>
          <a:stretch>
            <a:fillRect/>
          </a:stretch>
        </p:blipFill>
        <p:spPr>
          <a:xfrm>
            <a:off x="4648200" y="1161980"/>
            <a:ext cx="6667124" cy="458132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4763C5FE-B44E-DAC4-20BF-E4548821EEE0}"/>
              </a:ext>
            </a:extLst>
          </p:cNvPr>
          <p:cNvSpPr txBox="1"/>
          <p:nvPr/>
        </p:nvSpPr>
        <p:spPr>
          <a:xfrm>
            <a:off x="2667000" y="5891600"/>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4" name="Rectangle 3">
            <a:extLst>
              <a:ext uri="{FF2B5EF4-FFF2-40B4-BE49-F238E27FC236}">
                <a16:creationId xmlns:a16="http://schemas.microsoft.com/office/drawing/2014/main" id="{C07B6F5D-D8B4-4F93-9BDF-39E1BBE5EA6A}"/>
              </a:ext>
            </a:extLst>
          </p:cNvPr>
          <p:cNvSpPr/>
          <p:nvPr/>
        </p:nvSpPr>
        <p:spPr>
          <a:xfrm>
            <a:off x="6096000" y="4953000"/>
            <a:ext cx="5029200" cy="457200"/>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0B476"/>
                </a:solidFill>
              </a:ln>
              <a:noFill/>
            </a:endParaRPr>
          </a:p>
        </p:txBody>
      </p:sp>
      <p:sp>
        <p:nvSpPr>
          <p:cNvPr id="10" name="Rectangle 9">
            <a:extLst>
              <a:ext uri="{FF2B5EF4-FFF2-40B4-BE49-F238E27FC236}">
                <a16:creationId xmlns:a16="http://schemas.microsoft.com/office/drawing/2014/main" id="{19B379D7-52B3-47A2-D2A7-2E8F26BDFFE1}"/>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spTree>
    <p:extLst>
      <p:ext uri="{BB962C8B-B14F-4D97-AF65-F5344CB8AC3E}">
        <p14:creationId xmlns:p14="http://schemas.microsoft.com/office/powerpoint/2010/main" val="363589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b="1" dirty="0"/>
              <a:t>Response Rate </a:t>
            </a:r>
            <a:r>
              <a:rPr lang="en-US" dirty="0"/>
              <a:t>by </a:t>
            </a:r>
            <a:r>
              <a:rPr lang="en-US" b="1" dirty="0"/>
              <a:t>Department</a:t>
            </a:r>
            <a:r>
              <a:rPr lang="en-US" dirty="0"/>
              <a:t> by Competencies</a:t>
            </a:r>
          </a:p>
        </p:txBody>
      </p:sp>
      <p:sp>
        <p:nvSpPr>
          <p:cNvPr id="8" name="Content Placeholder 16">
            <a:extLst>
              <a:ext uri="{FF2B5EF4-FFF2-40B4-BE49-F238E27FC236}">
                <a16:creationId xmlns:a16="http://schemas.microsoft.com/office/drawing/2014/main" id="{CC54073F-C064-271B-BAB8-2BEE29A5D9FE}"/>
              </a:ext>
            </a:extLst>
          </p:cNvPr>
          <p:cNvSpPr txBox="1">
            <a:spLocks/>
          </p:cNvSpPr>
          <p:nvPr/>
        </p:nvSpPr>
        <p:spPr>
          <a:xfrm>
            <a:off x="475623" y="1438695"/>
            <a:ext cx="3599227" cy="420532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1200"/>
              </a:spcBef>
              <a:buFont typeface="Arial" panose="020B0604020202020204" pitchFamily="34" charset="0"/>
              <a:buNone/>
              <a:defRPr sz="2000" kern="1200">
                <a:solidFill>
                  <a:srgbClr val="434343"/>
                </a:solidFill>
                <a:latin typeface="+mn-lt"/>
                <a:ea typeface="+mn-ea"/>
                <a:cs typeface="+mn-cs"/>
              </a:defRPr>
            </a:lvl1pPr>
            <a:lvl2pPr marL="174625" indent="-174625" algn="l" defTabSz="685800" rtl="0" eaLnBrk="1" latinLnBrk="0" hangingPunct="1">
              <a:lnSpc>
                <a:spcPct val="90000"/>
              </a:lnSpc>
              <a:spcBef>
                <a:spcPts val="375"/>
              </a:spcBef>
              <a:buSzPct val="80000"/>
              <a:buFont typeface="Arial" pitchFamily="34" charset="0"/>
              <a:buChar char="•"/>
              <a:defRPr sz="1800" kern="1200">
                <a:solidFill>
                  <a:srgbClr val="434343"/>
                </a:solidFill>
                <a:latin typeface="+mn-lt"/>
                <a:ea typeface="+mn-ea"/>
                <a:cs typeface="+mn-cs"/>
              </a:defRPr>
            </a:lvl2pPr>
            <a:lvl3pPr marL="341313" indent="-166688" algn="l" defTabSz="685800" rtl="0" eaLnBrk="1" latinLnBrk="0" hangingPunct="1">
              <a:lnSpc>
                <a:spcPct val="100000"/>
              </a:lnSpc>
              <a:spcBef>
                <a:spcPts val="0"/>
              </a:spcBef>
              <a:buFont typeface="Calibri" pitchFamily="34" charset="0"/>
              <a:buChar char="-"/>
              <a:defRPr sz="1600" kern="1200">
                <a:solidFill>
                  <a:srgbClr val="606060"/>
                </a:solidFill>
                <a:latin typeface="+mn-lt"/>
                <a:ea typeface="+mn-ea"/>
                <a:cs typeface="+mn-cs"/>
              </a:defRPr>
            </a:lvl3pPr>
            <a:lvl4pPr marL="461963" indent="-120650" algn="l" defTabSz="685800" rtl="0" eaLnBrk="1" latinLnBrk="0" hangingPunct="1">
              <a:lnSpc>
                <a:spcPct val="100000"/>
              </a:lnSpc>
              <a:spcBef>
                <a:spcPts val="0"/>
              </a:spcBef>
              <a:buSzPct val="50000"/>
              <a:buFont typeface="Courier New" pitchFamily="49" charset="0"/>
              <a:buChar char="o"/>
              <a:defRPr sz="1400" kern="1200">
                <a:solidFill>
                  <a:srgbClr val="606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34343"/>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Top Departments: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Music</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Grocery</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What are these teams doing to achieve high participation?</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lang="en-US" dirty="0">
                <a:solidFill>
                  <a:srgbClr val="3F3F3F"/>
                </a:solidFill>
                <a:latin typeface="Calibri"/>
              </a:rPr>
              <a:t>Lagging</a:t>
            </a:r>
            <a:r>
              <a:rPr kumimoji="0" lang="en-US" sz="1800" b="0" i="0" u="none" strike="noStrike" kern="1200" cap="none" spc="0" normalizeH="0" baseline="0" noProof="0" dirty="0">
                <a:ln>
                  <a:noFill/>
                </a:ln>
                <a:solidFill>
                  <a:srgbClr val="3F3F3F"/>
                </a:solidFill>
                <a:effectLst/>
                <a:uLnTx/>
                <a:uFillTx/>
                <a:latin typeface="Calibri"/>
                <a:ea typeface="+mn-ea"/>
                <a:cs typeface="+mn-cs"/>
              </a:rPr>
              <a:t> Departments: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lang="en-US" dirty="0">
                <a:solidFill>
                  <a:srgbClr val="3F3F3F"/>
                </a:solidFill>
                <a:highlight>
                  <a:srgbClr val="FFFF00"/>
                </a:highlight>
                <a:latin typeface="Calibri"/>
              </a:rPr>
              <a:t>Health</a:t>
            </a:r>
            <a:endPar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endParaRP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Home</a:t>
            </a:r>
            <a:endParaRPr kumimoji="0" lang="en-US" sz="1800" b="0" i="0" u="none" strike="noStrike" kern="1200" cap="none" spc="0" normalizeH="0" baseline="0" noProof="0" dirty="0">
              <a:ln>
                <a:noFill/>
              </a:ln>
              <a:solidFill>
                <a:srgbClr val="434343"/>
              </a:solidFill>
              <a:effectLst/>
              <a:highlight>
                <a:srgbClr val="FFFF00"/>
              </a:highligh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0FDBF17-7B6C-9B69-2FAF-A8FA2CB96C4E}"/>
              </a:ext>
            </a:extLst>
          </p:cNvPr>
          <p:cNvSpPr txBox="1"/>
          <p:nvPr/>
        </p:nvSpPr>
        <p:spPr>
          <a:xfrm>
            <a:off x="2667000" y="5891600"/>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11" name="Rectangle 10">
            <a:extLst>
              <a:ext uri="{FF2B5EF4-FFF2-40B4-BE49-F238E27FC236}">
                <a16:creationId xmlns:a16="http://schemas.microsoft.com/office/drawing/2014/main" id="{59F5947A-C5B6-377B-6970-5A0C9E004A43}"/>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pic>
        <p:nvPicPr>
          <p:cNvPr id="13" name="Picture 12">
            <a:extLst>
              <a:ext uri="{FF2B5EF4-FFF2-40B4-BE49-F238E27FC236}">
                <a16:creationId xmlns:a16="http://schemas.microsoft.com/office/drawing/2014/main" id="{299EA979-B59F-9B94-0A27-16E19EB8F1AF}"/>
              </a:ext>
            </a:extLst>
          </p:cNvPr>
          <p:cNvPicPr>
            <a:picLocks noChangeAspect="1"/>
          </p:cNvPicPr>
          <p:nvPr/>
        </p:nvPicPr>
        <p:blipFill>
          <a:blip r:embed="rId3"/>
          <a:stretch>
            <a:fillRect/>
          </a:stretch>
        </p:blipFill>
        <p:spPr>
          <a:xfrm>
            <a:off x="4267200" y="966230"/>
            <a:ext cx="6986230" cy="4751924"/>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6FC70F82-BE6B-A4A5-A999-E356DD7D554F}"/>
              </a:ext>
            </a:extLst>
          </p:cNvPr>
          <p:cNvSpPr/>
          <p:nvPr/>
        </p:nvSpPr>
        <p:spPr>
          <a:xfrm>
            <a:off x="5791200" y="4953000"/>
            <a:ext cx="5257800" cy="457200"/>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0B476"/>
                </a:solidFill>
              </a:ln>
              <a:noFill/>
            </a:endParaRPr>
          </a:p>
        </p:txBody>
      </p:sp>
    </p:spTree>
    <p:extLst>
      <p:ext uri="{BB962C8B-B14F-4D97-AF65-F5344CB8AC3E}">
        <p14:creationId xmlns:p14="http://schemas.microsoft.com/office/powerpoint/2010/main" val="93478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50" name="Google Shape;150;p18"/>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Google Shape;136;p18">
            <a:extLst>
              <a:ext uri="{FF2B5EF4-FFF2-40B4-BE49-F238E27FC236}">
                <a16:creationId xmlns:a16="http://schemas.microsoft.com/office/drawing/2014/main" id="{DFE62047-0DAD-D29C-528C-5B81668107CF}"/>
              </a:ext>
            </a:extLst>
          </p:cNvPr>
          <p:cNvSpPr txBox="1">
            <a:spLocks/>
          </p:cNvSpPr>
          <p:nvPr/>
        </p:nvSpPr>
        <p:spPr>
          <a:xfrm>
            <a:off x="747218" y="1650937"/>
            <a:ext cx="11375651" cy="2352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pPr marL="0" marR="0" lvl="0" indent="0" algn="l" defTabSz="914400" rtl="0" eaLnBrk="1" fontAlgn="auto" latinLnBrk="0" hangingPunct="1">
              <a:lnSpc>
                <a:spcPct val="80000"/>
              </a:lnSpc>
              <a:spcBef>
                <a:spcPts val="0"/>
              </a:spcBef>
              <a:spcAft>
                <a:spcPts val="0"/>
              </a:spcAft>
              <a:buClr>
                <a:srgbClr val="3F3F3F"/>
              </a:buClr>
              <a:buSzPts val="2600"/>
              <a:buFont typeface="Red Hat Display Black"/>
              <a:buNone/>
              <a:tabLst/>
              <a:defRPr/>
            </a:pPr>
            <a:r>
              <a:rPr kumimoji="0" lang="en-US" sz="96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t>Section 1: </a:t>
            </a:r>
            <a:br>
              <a:rPr kumimoji="0" lang="en-US" sz="96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br>
            <a:r>
              <a:rPr kumimoji="0" lang="en-US" sz="40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t>Share with Employees</a:t>
            </a:r>
            <a:endParaRPr kumimoji="0" lang="en-US" sz="4000" b="0" i="0" u="none" strike="noStrike" kern="1200" cap="none" spc="0" normalizeH="0" baseline="0" noProof="0" dirty="0">
              <a:ln>
                <a:noFill/>
              </a:ln>
              <a:solidFill>
                <a:srgbClr val="3F3F3F"/>
              </a:solidFill>
              <a:effectLst/>
              <a:uLnTx/>
              <a:uFillTx/>
              <a:latin typeface="Franklin Gothic Heavy" panose="020B0603020102020204" pitchFamily="34" charset="0"/>
              <a:sym typeface="Red Hat Display Black"/>
            </a:endParaRPr>
          </a:p>
        </p:txBody>
      </p:sp>
    </p:spTree>
    <p:extLst>
      <p:ext uri="{BB962C8B-B14F-4D97-AF65-F5344CB8AC3E}">
        <p14:creationId xmlns:p14="http://schemas.microsoft.com/office/powerpoint/2010/main" val="3887135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BB59D-7A9F-908E-9EB7-B1A421D53581}"/>
              </a:ext>
            </a:extLst>
          </p:cNvPr>
          <p:cNvPicPr>
            <a:picLocks noChangeAspect="1"/>
          </p:cNvPicPr>
          <p:nvPr/>
        </p:nvPicPr>
        <p:blipFill>
          <a:blip r:embed="rId3"/>
          <a:stretch>
            <a:fillRect/>
          </a:stretch>
        </p:blipFill>
        <p:spPr>
          <a:xfrm>
            <a:off x="4495800" y="1106578"/>
            <a:ext cx="6701484" cy="4542534"/>
          </a:xfrm>
          <a:prstGeom prst="rect">
            <a:avLst/>
          </a:prstGeom>
        </p:spPr>
      </p:pic>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b="1" dirty="0"/>
              <a:t>Organization Index </a:t>
            </a:r>
            <a:r>
              <a:rPr lang="en-US" dirty="0"/>
              <a:t>by </a:t>
            </a:r>
            <a:r>
              <a:rPr lang="en-US" b="1" dirty="0"/>
              <a:t>Department</a:t>
            </a:r>
            <a:r>
              <a:rPr lang="en-US" dirty="0"/>
              <a:t> by Questions</a:t>
            </a:r>
          </a:p>
        </p:txBody>
      </p:sp>
      <p:sp>
        <p:nvSpPr>
          <p:cNvPr id="8" name="Content Placeholder 16">
            <a:extLst>
              <a:ext uri="{FF2B5EF4-FFF2-40B4-BE49-F238E27FC236}">
                <a16:creationId xmlns:a16="http://schemas.microsoft.com/office/drawing/2014/main" id="{CC54073F-C064-271B-BAB8-2BEE29A5D9FE}"/>
              </a:ext>
            </a:extLst>
          </p:cNvPr>
          <p:cNvSpPr txBox="1">
            <a:spLocks/>
          </p:cNvSpPr>
          <p:nvPr/>
        </p:nvSpPr>
        <p:spPr>
          <a:xfrm>
            <a:off x="475623" y="1438695"/>
            <a:ext cx="3599227" cy="420532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1200"/>
              </a:spcBef>
              <a:buFont typeface="Arial" panose="020B0604020202020204" pitchFamily="34" charset="0"/>
              <a:buNone/>
              <a:defRPr sz="2000" kern="1200">
                <a:solidFill>
                  <a:srgbClr val="434343"/>
                </a:solidFill>
                <a:latin typeface="+mn-lt"/>
                <a:ea typeface="+mn-ea"/>
                <a:cs typeface="+mn-cs"/>
              </a:defRPr>
            </a:lvl1pPr>
            <a:lvl2pPr marL="174625" indent="-174625" algn="l" defTabSz="685800" rtl="0" eaLnBrk="1" latinLnBrk="0" hangingPunct="1">
              <a:lnSpc>
                <a:spcPct val="90000"/>
              </a:lnSpc>
              <a:spcBef>
                <a:spcPts val="375"/>
              </a:spcBef>
              <a:buSzPct val="80000"/>
              <a:buFont typeface="Arial" pitchFamily="34" charset="0"/>
              <a:buChar char="•"/>
              <a:defRPr sz="1800" kern="1200">
                <a:solidFill>
                  <a:srgbClr val="434343"/>
                </a:solidFill>
                <a:latin typeface="+mn-lt"/>
                <a:ea typeface="+mn-ea"/>
                <a:cs typeface="+mn-cs"/>
              </a:defRPr>
            </a:lvl2pPr>
            <a:lvl3pPr marL="341313" indent="-166688" algn="l" defTabSz="685800" rtl="0" eaLnBrk="1" latinLnBrk="0" hangingPunct="1">
              <a:lnSpc>
                <a:spcPct val="100000"/>
              </a:lnSpc>
              <a:spcBef>
                <a:spcPts val="0"/>
              </a:spcBef>
              <a:buFont typeface="Calibri" pitchFamily="34" charset="0"/>
              <a:buChar char="-"/>
              <a:defRPr sz="1600" kern="1200">
                <a:solidFill>
                  <a:srgbClr val="606060"/>
                </a:solidFill>
                <a:latin typeface="+mn-lt"/>
                <a:ea typeface="+mn-ea"/>
                <a:cs typeface="+mn-cs"/>
              </a:defRPr>
            </a:lvl3pPr>
            <a:lvl4pPr marL="461963" indent="-120650" algn="l" defTabSz="685800" rtl="0" eaLnBrk="1" latinLnBrk="0" hangingPunct="1">
              <a:lnSpc>
                <a:spcPct val="100000"/>
              </a:lnSpc>
              <a:spcBef>
                <a:spcPts val="0"/>
              </a:spcBef>
              <a:buSzPct val="50000"/>
              <a:buFont typeface="Courier New" pitchFamily="49" charset="0"/>
              <a:buChar char="o"/>
              <a:defRPr sz="1400" kern="1200">
                <a:solidFill>
                  <a:srgbClr val="606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34343"/>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Top Departments: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Books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Health</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What are these teams doing to achieve high engagement scores?</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lang="en-US" dirty="0">
                <a:solidFill>
                  <a:srgbClr val="3F3F3F"/>
                </a:solidFill>
                <a:latin typeface="Calibri"/>
              </a:rPr>
              <a:t>Lagging</a:t>
            </a:r>
            <a:r>
              <a:rPr kumimoji="0" lang="en-US" sz="1800" b="0" i="0" u="none" strike="noStrike" kern="1200" cap="none" spc="0" normalizeH="0" baseline="0" noProof="0" dirty="0">
                <a:ln>
                  <a:noFill/>
                </a:ln>
                <a:solidFill>
                  <a:srgbClr val="3F3F3F"/>
                </a:solidFill>
                <a:effectLst/>
                <a:uLnTx/>
                <a:uFillTx/>
                <a:latin typeface="Calibri"/>
                <a:ea typeface="+mn-ea"/>
                <a:cs typeface="+mn-cs"/>
              </a:rPr>
              <a:t> Departments: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lang="en-US" dirty="0">
                <a:solidFill>
                  <a:srgbClr val="3F3F3F"/>
                </a:solidFill>
                <a:highlight>
                  <a:srgbClr val="FFFF00"/>
                </a:highlight>
                <a:latin typeface="Calibri"/>
              </a:rPr>
              <a:t>Health</a:t>
            </a:r>
            <a:endPar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endParaRP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Home</a:t>
            </a:r>
            <a:endParaRPr kumimoji="0" lang="en-US" sz="1800" b="0" i="0" u="none" strike="noStrike" kern="1200" cap="none" spc="0" normalizeH="0" baseline="0" noProof="0" dirty="0">
              <a:ln>
                <a:noFill/>
              </a:ln>
              <a:solidFill>
                <a:srgbClr val="434343"/>
              </a:solidFill>
              <a:effectLst/>
              <a:highlight>
                <a:srgbClr val="FFFF00"/>
              </a:highligh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0FDBF17-7B6C-9B69-2FAF-A8FA2CB96C4E}"/>
              </a:ext>
            </a:extLst>
          </p:cNvPr>
          <p:cNvSpPr txBox="1"/>
          <p:nvPr/>
        </p:nvSpPr>
        <p:spPr>
          <a:xfrm>
            <a:off x="2667000" y="5891600"/>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11" name="Rectangle 10">
            <a:extLst>
              <a:ext uri="{FF2B5EF4-FFF2-40B4-BE49-F238E27FC236}">
                <a16:creationId xmlns:a16="http://schemas.microsoft.com/office/drawing/2014/main" id="{59F5947A-C5B6-377B-6970-5A0C9E004A43}"/>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sp>
        <p:nvSpPr>
          <p:cNvPr id="14" name="Rectangle 13">
            <a:extLst>
              <a:ext uri="{FF2B5EF4-FFF2-40B4-BE49-F238E27FC236}">
                <a16:creationId xmlns:a16="http://schemas.microsoft.com/office/drawing/2014/main" id="{6FC70F82-BE6B-A4A5-A999-E356DD7D554F}"/>
              </a:ext>
            </a:extLst>
          </p:cNvPr>
          <p:cNvSpPr/>
          <p:nvPr/>
        </p:nvSpPr>
        <p:spPr>
          <a:xfrm>
            <a:off x="6019800" y="4953000"/>
            <a:ext cx="5029200" cy="381000"/>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0B476"/>
                </a:solidFill>
              </a:ln>
              <a:noFill/>
            </a:endParaRPr>
          </a:p>
        </p:txBody>
      </p:sp>
    </p:spTree>
    <p:extLst>
      <p:ext uri="{BB962C8B-B14F-4D97-AF65-F5344CB8AC3E}">
        <p14:creationId xmlns:p14="http://schemas.microsoft.com/office/powerpoint/2010/main" val="2769571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50" name="Google Shape;150;p18"/>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Google Shape;136;p18">
            <a:extLst>
              <a:ext uri="{FF2B5EF4-FFF2-40B4-BE49-F238E27FC236}">
                <a16:creationId xmlns:a16="http://schemas.microsoft.com/office/drawing/2014/main" id="{DFE62047-0DAD-D29C-528C-5B81668107CF}"/>
              </a:ext>
            </a:extLst>
          </p:cNvPr>
          <p:cNvSpPr txBox="1">
            <a:spLocks/>
          </p:cNvSpPr>
          <p:nvPr/>
        </p:nvSpPr>
        <p:spPr>
          <a:xfrm>
            <a:off x="747218" y="1650937"/>
            <a:ext cx="11375651" cy="2352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pPr marL="0" marR="0" lvl="0" indent="0" algn="ctr" defTabSz="914400" rtl="0" eaLnBrk="1" fontAlgn="auto" latinLnBrk="0" hangingPunct="1">
              <a:lnSpc>
                <a:spcPct val="80000"/>
              </a:lnSpc>
              <a:spcBef>
                <a:spcPts val="0"/>
              </a:spcBef>
              <a:spcAft>
                <a:spcPts val="0"/>
              </a:spcAft>
              <a:buClr>
                <a:srgbClr val="3F3F3F"/>
              </a:buClr>
              <a:buSzPts val="2600"/>
              <a:buFont typeface="Red Hat Display Black"/>
              <a:buNone/>
              <a:tabLst/>
              <a:defRPr/>
            </a:pPr>
            <a:r>
              <a:rPr kumimoji="0" lang="en-US" sz="96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t>Open Discussion</a:t>
            </a:r>
            <a:endParaRPr kumimoji="0" lang="en-US" sz="9600" b="0" i="0" u="none" strike="noStrike" kern="1200" cap="none" spc="0" normalizeH="0" baseline="0" noProof="0" dirty="0">
              <a:ln>
                <a:noFill/>
              </a:ln>
              <a:solidFill>
                <a:srgbClr val="3F3F3F"/>
              </a:solidFill>
              <a:effectLst/>
              <a:uLnTx/>
              <a:uFillTx/>
              <a:latin typeface="Franklin Gothic Heavy" panose="020B0603020102020204" pitchFamily="34" charset="0"/>
              <a:sym typeface="Red Hat Display Black"/>
            </a:endParaRPr>
          </a:p>
        </p:txBody>
      </p:sp>
    </p:spTree>
    <p:extLst>
      <p:ext uri="{BB962C8B-B14F-4D97-AF65-F5344CB8AC3E}">
        <p14:creationId xmlns:p14="http://schemas.microsoft.com/office/powerpoint/2010/main" val="198990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50" name="Google Shape;150;p18"/>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Google Shape;136;p18">
            <a:extLst>
              <a:ext uri="{FF2B5EF4-FFF2-40B4-BE49-F238E27FC236}">
                <a16:creationId xmlns:a16="http://schemas.microsoft.com/office/drawing/2014/main" id="{DFE62047-0DAD-D29C-528C-5B81668107CF}"/>
              </a:ext>
            </a:extLst>
          </p:cNvPr>
          <p:cNvSpPr txBox="1">
            <a:spLocks/>
          </p:cNvSpPr>
          <p:nvPr/>
        </p:nvSpPr>
        <p:spPr>
          <a:xfrm>
            <a:off x="747218" y="1650937"/>
            <a:ext cx="11375651" cy="2352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pPr marL="0" marR="0" lvl="0" indent="0" algn="l" defTabSz="914400" rtl="0" eaLnBrk="1" fontAlgn="auto" latinLnBrk="0" hangingPunct="1">
              <a:lnSpc>
                <a:spcPct val="80000"/>
              </a:lnSpc>
              <a:spcBef>
                <a:spcPts val="0"/>
              </a:spcBef>
              <a:spcAft>
                <a:spcPts val="0"/>
              </a:spcAft>
              <a:buClr>
                <a:srgbClr val="3F3F3F"/>
              </a:buClr>
              <a:buSzPts val="2600"/>
              <a:buFont typeface="Red Hat Display Black"/>
              <a:buNone/>
              <a:tabLst/>
              <a:defRPr/>
            </a:pPr>
            <a:r>
              <a:rPr kumimoji="0" lang="en-US" sz="96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t>Section 2: </a:t>
            </a:r>
            <a:br>
              <a:rPr kumimoji="0" lang="en-US" sz="96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br>
            <a:r>
              <a:rPr kumimoji="0" lang="en-US" sz="40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t>Share with Managers</a:t>
            </a:r>
            <a:endParaRPr kumimoji="0" lang="en-US" sz="4000" b="0" i="0" u="none" strike="noStrike" kern="1200" cap="none" spc="0" normalizeH="0" baseline="0" noProof="0" dirty="0">
              <a:ln>
                <a:noFill/>
              </a:ln>
              <a:solidFill>
                <a:srgbClr val="3F3F3F"/>
              </a:solidFill>
              <a:effectLst/>
              <a:uLnTx/>
              <a:uFillTx/>
              <a:latin typeface="Franklin Gothic Heavy" panose="020B0603020102020204" pitchFamily="34" charset="0"/>
              <a:sym typeface="Red Hat Display Black"/>
            </a:endParaRPr>
          </a:p>
        </p:txBody>
      </p:sp>
    </p:spTree>
    <p:extLst>
      <p:ext uri="{BB962C8B-B14F-4D97-AF65-F5344CB8AC3E}">
        <p14:creationId xmlns:p14="http://schemas.microsoft.com/office/powerpoint/2010/main" val="424158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Score Card</a:t>
            </a:r>
          </a:p>
        </p:txBody>
      </p:sp>
      <p:sp>
        <p:nvSpPr>
          <p:cNvPr id="16" name="Rectangle 15">
            <a:extLst>
              <a:ext uri="{FF2B5EF4-FFF2-40B4-BE49-F238E27FC236}">
                <a16:creationId xmlns:a16="http://schemas.microsoft.com/office/drawing/2014/main" id="{239B534E-9C89-B2DD-AA9D-ABB76501763B}"/>
              </a:ext>
            </a:extLst>
          </p:cNvPr>
          <p:cNvSpPr/>
          <p:nvPr/>
        </p:nvSpPr>
        <p:spPr>
          <a:xfrm>
            <a:off x="3378205" y="5503522"/>
            <a:ext cx="543559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Simply download charts from manager portal </a:t>
            </a:r>
            <a:r>
              <a:rPr kumimoji="0" lang="en-US" sz="1200" b="1" i="0" u="none" strike="noStrike" kern="1200" cap="none" spc="0" normalizeH="0" baseline="0" noProof="0" dirty="0">
                <a:ln>
                  <a:noFill/>
                </a:ln>
                <a:solidFill>
                  <a:srgbClr val="282828"/>
                </a:solidFill>
                <a:effectLst/>
                <a:uLnTx/>
                <a:uFillTx/>
                <a:latin typeface="Calibri"/>
                <a:ea typeface="+mn-ea"/>
                <a:cs typeface="+mn-cs"/>
              </a:rPr>
              <a:t>(</a:t>
            </a:r>
            <a:r>
              <a:rPr kumimoji="0" lang="en-US" sz="1200" b="1" i="0" u="none" strike="noStrike" kern="1200" cap="none" spc="0" normalizeH="0" baseline="0" noProof="0" dirty="0">
                <a:ln>
                  <a:noFill/>
                </a:ln>
                <a:solidFill>
                  <a:srgbClr val="282828"/>
                </a:solidFill>
                <a:effectLst/>
                <a:uLnTx/>
                <a:uFillTx/>
                <a:latin typeface="Calibri"/>
                <a:ea typeface="+mn-ea"/>
                <a:cs typeface="+mn-cs"/>
                <a:hlinkClick r:id="rId3" action="ppaction://hlinkfile"/>
              </a:rPr>
              <a:t>myengage360.com</a:t>
            </a:r>
            <a:r>
              <a:rPr kumimoji="0" lang="en-US" sz="1200" b="1" i="0" u="none" strike="noStrike" kern="1200" cap="none" spc="0" normalizeH="0" baseline="0" noProof="0" dirty="0">
                <a:ln>
                  <a:noFill/>
                </a:ln>
                <a:solidFill>
                  <a:srgbClr val="282828"/>
                </a:solidFill>
                <a:effectLst/>
                <a:uLnTx/>
                <a:uFillTx/>
                <a:latin typeface="Calibri"/>
                <a:ea typeface="+mn-ea"/>
                <a:cs typeface="+mn-cs"/>
              </a:rPr>
              <a:t>) </a:t>
            </a:r>
            <a:r>
              <a:rPr kumimoji="0" lang="en-US" sz="1200" b="0" i="0" u="none" strike="noStrike" kern="1200" cap="none" spc="0" normalizeH="0" baseline="0" noProof="0" dirty="0">
                <a:ln>
                  <a:noFill/>
                </a:ln>
                <a:solidFill>
                  <a:srgbClr val="FF0000"/>
                </a:solidFill>
                <a:effectLst/>
                <a:uLnTx/>
                <a:uFillTx/>
                <a:latin typeface="Calibri"/>
                <a:ea typeface="+mn-ea"/>
                <a:cs typeface="+mn-cs"/>
              </a:rPr>
              <a:t>and paste above.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Go to </a:t>
            </a:r>
            <a:r>
              <a:rPr kumimoji="0" lang="en-US" sz="1200" b="1" i="0" u="none" strike="noStrike" kern="1200" cap="none" spc="0" normalizeH="0" baseline="0" noProof="0" dirty="0">
                <a:ln>
                  <a:noFill/>
                </a:ln>
                <a:solidFill>
                  <a:srgbClr val="FF0000"/>
                </a:solidFill>
                <a:effectLst/>
                <a:uLnTx/>
                <a:uFillTx/>
                <a:latin typeface="Calibri"/>
                <a:ea typeface="+mn-ea"/>
                <a:cs typeface="+mn-cs"/>
              </a:rPr>
              <a:t>Home </a:t>
            </a:r>
            <a:r>
              <a:rPr kumimoji="0" lang="en-US" sz="1200" b="0" i="0" u="none" strike="noStrike" kern="1200" cap="none" spc="0" normalizeH="0" baseline="0" noProof="0" dirty="0">
                <a:ln>
                  <a:noFill/>
                </a:ln>
                <a:solidFill>
                  <a:srgbClr val="FF0000"/>
                </a:solidFill>
                <a:effectLst/>
                <a:uLnTx/>
                <a:uFillTx/>
                <a:latin typeface="Calibri"/>
                <a:ea typeface="+mn-ea"/>
                <a:cs typeface="+mn-cs"/>
              </a:rPr>
              <a:t>page</a:t>
            </a:r>
            <a:r>
              <a:rPr kumimoji="0" lang="en-US" sz="1200" b="1" i="0" u="none" strike="noStrike" kern="1200" cap="none" spc="0" normalizeH="0" baseline="0" noProof="0" dirty="0">
                <a:ln>
                  <a:noFill/>
                </a:ln>
                <a:solidFill>
                  <a:srgbClr val="FF0000"/>
                </a:solidFill>
                <a:effectLst/>
                <a:uLnTx/>
                <a:uFillTx/>
                <a:latin typeface="Calibri"/>
                <a:ea typeface="+mn-ea"/>
                <a:cs typeface="+mn-cs"/>
              </a:rPr>
              <a:t> </a:t>
            </a:r>
            <a:r>
              <a:rPr kumimoji="0" lang="en-US" sz="1200" b="0" i="0" u="none" strike="noStrike" kern="1200" cap="none" spc="0" normalizeH="0" baseline="0" noProof="0" dirty="0">
                <a:ln>
                  <a:noFill/>
                </a:ln>
                <a:solidFill>
                  <a:srgbClr val="FF0000"/>
                </a:solidFill>
                <a:effectLst/>
                <a:uLnTx/>
                <a:uFillTx/>
                <a:latin typeface="Calibri"/>
                <a:ea typeface="+mn-ea"/>
                <a:cs typeface="+mn-cs"/>
              </a:rPr>
              <a:t>to view charts.</a:t>
            </a:r>
            <a:r>
              <a:rPr kumimoji="0" lang="en-US" sz="1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Also, feel free to share the reporting dashboard live with your team!</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1551783-1342-53DB-65CA-FAAA0B2AA394}"/>
              </a:ext>
            </a:extLst>
          </p:cNvPr>
          <p:cNvSpPr/>
          <p:nvPr/>
        </p:nvSpPr>
        <p:spPr>
          <a:xfrm>
            <a:off x="475622" y="966400"/>
            <a:ext cx="2713050"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 </a:t>
            </a:r>
          </a:p>
        </p:txBody>
      </p:sp>
      <p:pic>
        <p:nvPicPr>
          <p:cNvPr id="10" name="Picture 9">
            <a:extLst>
              <a:ext uri="{FF2B5EF4-FFF2-40B4-BE49-F238E27FC236}">
                <a16:creationId xmlns:a16="http://schemas.microsoft.com/office/drawing/2014/main" id="{BC06577F-7DFA-D69D-620F-971D033D560A}"/>
              </a:ext>
            </a:extLst>
          </p:cNvPr>
          <p:cNvPicPr>
            <a:picLocks noChangeAspect="1"/>
          </p:cNvPicPr>
          <p:nvPr/>
        </p:nvPicPr>
        <p:blipFill>
          <a:blip r:embed="rId4"/>
          <a:stretch>
            <a:fillRect/>
          </a:stretch>
        </p:blipFill>
        <p:spPr>
          <a:xfrm>
            <a:off x="3378205" y="1233749"/>
            <a:ext cx="7376235" cy="5285436"/>
          </a:xfrm>
          <a:prstGeom prst="rect">
            <a:avLst/>
          </a:prstGeom>
          <a:effectLst>
            <a:outerShdw blurRad="50800" dist="38100" dir="2700000" algn="tl" rotWithShape="0">
              <a:prstClr val="black">
                <a:alpha val="40000"/>
              </a:prstClr>
            </a:outerShdw>
          </a:effectLst>
        </p:spPr>
      </p:pic>
      <p:sp>
        <p:nvSpPr>
          <p:cNvPr id="6" name="Content Placeholder 16">
            <a:extLst>
              <a:ext uri="{FF2B5EF4-FFF2-40B4-BE49-F238E27FC236}">
                <a16:creationId xmlns:a16="http://schemas.microsoft.com/office/drawing/2014/main" id="{64341EE1-5016-FB70-8646-CADF0BEBB9DC}"/>
              </a:ext>
            </a:extLst>
          </p:cNvPr>
          <p:cNvSpPr>
            <a:spLocks noGrp="1"/>
          </p:cNvSpPr>
          <p:nvPr>
            <p:ph sz="quarter" idx="10"/>
          </p:nvPr>
        </p:nvSpPr>
        <p:spPr>
          <a:xfrm>
            <a:off x="475623" y="1438695"/>
            <a:ext cx="3943978" cy="4205325"/>
          </a:xfrm>
        </p:spPr>
        <p:txBody>
          <a:bodyPr/>
          <a:lstStyle/>
          <a:p>
            <a:r>
              <a:rPr lang="en-US" b="1" dirty="0"/>
              <a:t>Our Average Index – </a:t>
            </a:r>
            <a:r>
              <a:rPr lang="en-US" b="1" dirty="0">
                <a:highlight>
                  <a:srgbClr val="FFFF00"/>
                </a:highlight>
              </a:rPr>
              <a:t>3.0</a:t>
            </a:r>
          </a:p>
          <a:p>
            <a:pPr lvl="1"/>
            <a:r>
              <a:rPr lang="en-US" dirty="0"/>
              <a:t>Highest Score – </a:t>
            </a:r>
            <a:r>
              <a:rPr lang="en-US" dirty="0">
                <a:highlight>
                  <a:srgbClr val="FFFF00"/>
                </a:highlight>
              </a:rPr>
              <a:t>3.07</a:t>
            </a:r>
          </a:p>
          <a:p>
            <a:pPr lvl="1"/>
            <a:r>
              <a:rPr lang="en-US" dirty="0"/>
              <a:t>Lowest Score – </a:t>
            </a:r>
            <a:r>
              <a:rPr lang="en-US" dirty="0">
                <a:highlight>
                  <a:srgbClr val="FFFF00"/>
                </a:highlight>
              </a:rPr>
              <a:t>2.75</a:t>
            </a:r>
          </a:p>
          <a:p>
            <a:r>
              <a:rPr lang="en-US" b="1" dirty="0"/>
              <a:t>Our Goal – </a:t>
            </a:r>
            <a:r>
              <a:rPr lang="en-US" b="1" dirty="0">
                <a:highlight>
                  <a:srgbClr val="FFFF00"/>
                </a:highlight>
              </a:rPr>
              <a:t>3.20</a:t>
            </a:r>
          </a:p>
          <a:p>
            <a:pPr lvl="1"/>
            <a:r>
              <a:rPr lang="en-US" dirty="0"/>
              <a:t>Push goal – </a:t>
            </a:r>
            <a:r>
              <a:rPr lang="en-US" dirty="0">
                <a:highlight>
                  <a:srgbClr val="FFFF00"/>
                </a:highlight>
              </a:rPr>
              <a:t>3.40</a:t>
            </a:r>
          </a:p>
          <a:p>
            <a:endParaRPr lang="en-US" b="1" dirty="0">
              <a:highlight>
                <a:srgbClr val="FFFF00"/>
              </a:highlight>
            </a:endParaRPr>
          </a:p>
          <a:p>
            <a:endParaRPr lang="en-US" dirty="0"/>
          </a:p>
          <a:p>
            <a:endParaRPr lang="en-US" dirty="0"/>
          </a:p>
        </p:txBody>
      </p:sp>
    </p:spTree>
    <p:extLst>
      <p:ext uri="{BB962C8B-B14F-4D97-AF65-F5344CB8AC3E}">
        <p14:creationId xmlns:p14="http://schemas.microsoft.com/office/powerpoint/2010/main" val="391128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Manager scatter plot</a:t>
            </a:r>
          </a:p>
        </p:txBody>
      </p:sp>
      <p:sp>
        <p:nvSpPr>
          <p:cNvPr id="3" name="Rectangle 2">
            <a:extLst>
              <a:ext uri="{FF2B5EF4-FFF2-40B4-BE49-F238E27FC236}">
                <a16:creationId xmlns:a16="http://schemas.microsoft.com/office/drawing/2014/main" id="{71551783-1342-53DB-65CA-FAAA0B2AA394}"/>
              </a:ext>
            </a:extLst>
          </p:cNvPr>
          <p:cNvSpPr/>
          <p:nvPr/>
        </p:nvSpPr>
        <p:spPr>
          <a:xfrm>
            <a:off x="475622" y="966400"/>
            <a:ext cx="2713050"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 </a:t>
            </a:r>
          </a:p>
        </p:txBody>
      </p:sp>
      <p:sp>
        <p:nvSpPr>
          <p:cNvPr id="6" name="Content Placeholder 16">
            <a:extLst>
              <a:ext uri="{FF2B5EF4-FFF2-40B4-BE49-F238E27FC236}">
                <a16:creationId xmlns:a16="http://schemas.microsoft.com/office/drawing/2014/main" id="{64341EE1-5016-FB70-8646-CADF0BEBB9DC}"/>
              </a:ext>
            </a:extLst>
          </p:cNvPr>
          <p:cNvSpPr>
            <a:spLocks noGrp="1"/>
          </p:cNvSpPr>
          <p:nvPr>
            <p:ph sz="quarter" idx="10"/>
          </p:nvPr>
        </p:nvSpPr>
        <p:spPr>
          <a:xfrm>
            <a:off x="475623" y="1438695"/>
            <a:ext cx="3943978" cy="4205325"/>
          </a:xfrm>
        </p:spPr>
        <p:txBody>
          <a:bodyPr/>
          <a:lstStyle/>
          <a:p>
            <a:r>
              <a:rPr lang="en-US" b="1" dirty="0"/>
              <a:t>Average Response Rate – </a:t>
            </a:r>
            <a:r>
              <a:rPr lang="en-US" b="1" dirty="0">
                <a:highlight>
                  <a:srgbClr val="FFFF00"/>
                </a:highlight>
              </a:rPr>
              <a:t>64%</a:t>
            </a:r>
          </a:p>
          <a:p>
            <a:pPr lvl="1"/>
            <a:r>
              <a:rPr lang="en-US" dirty="0"/>
              <a:t>Highest Score – </a:t>
            </a:r>
            <a:r>
              <a:rPr lang="en-US" dirty="0">
                <a:highlight>
                  <a:srgbClr val="FFFF00"/>
                </a:highlight>
              </a:rPr>
              <a:t>75%</a:t>
            </a:r>
          </a:p>
          <a:p>
            <a:pPr lvl="1"/>
            <a:r>
              <a:rPr lang="en-US" dirty="0"/>
              <a:t>Lowest Score – </a:t>
            </a:r>
            <a:r>
              <a:rPr lang="en-US" dirty="0">
                <a:highlight>
                  <a:srgbClr val="FFFF00"/>
                </a:highlight>
              </a:rPr>
              <a:t>34%</a:t>
            </a:r>
          </a:p>
          <a:p>
            <a:r>
              <a:rPr lang="en-US" b="1" dirty="0"/>
              <a:t>Our Goal – </a:t>
            </a:r>
            <a:r>
              <a:rPr lang="en-US" b="1" dirty="0">
                <a:highlight>
                  <a:srgbClr val="FFFF00"/>
                </a:highlight>
              </a:rPr>
              <a:t>68%</a:t>
            </a:r>
          </a:p>
          <a:p>
            <a:pPr lvl="1"/>
            <a:r>
              <a:rPr lang="en-US" dirty="0"/>
              <a:t>Push goal – </a:t>
            </a:r>
            <a:r>
              <a:rPr lang="en-US" dirty="0">
                <a:highlight>
                  <a:srgbClr val="FFFF00"/>
                </a:highlight>
              </a:rPr>
              <a:t>70%</a:t>
            </a:r>
          </a:p>
          <a:p>
            <a:endParaRPr lang="en-US" b="1" dirty="0">
              <a:highlight>
                <a:srgbClr val="FFFF00"/>
              </a:highlight>
            </a:endParaRPr>
          </a:p>
          <a:p>
            <a:endParaRPr lang="en-US" dirty="0"/>
          </a:p>
          <a:p>
            <a:endParaRPr lang="en-US" dirty="0"/>
          </a:p>
        </p:txBody>
      </p:sp>
      <p:pic>
        <p:nvPicPr>
          <p:cNvPr id="5" name="Picture 4" descr="A graph with colorful dots and numbers&#10;&#10;Description automatically generated">
            <a:extLst>
              <a:ext uri="{FF2B5EF4-FFF2-40B4-BE49-F238E27FC236}">
                <a16:creationId xmlns:a16="http://schemas.microsoft.com/office/drawing/2014/main" id="{D9C40868-CF9E-0D3D-1EB8-6400CD046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478942"/>
            <a:ext cx="6715125" cy="41650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81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b="1" dirty="0"/>
              <a:t>Response Rate </a:t>
            </a:r>
            <a:r>
              <a:rPr lang="en-US" dirty="0"/>
              <a:t>by </a:t>
            </a:r>
            <a:r>
              <a:rPr lang="en-US" b="1" dirty="0"/>
              <a:t>Leaders</a:t>
            </a:r>
            <a:endParaRPr lang="en-US" dirty="0"/>
          </a:p>
        </p:txBody>
      </p:sp>
      <p:sp>
        <p:nvSpPr>
          <p:cNvPr id="8" name="Content Placeholder 16">
            <a:extLst>
              <a:ext uri="{FF2B5EF4-FFF2-40B4-BE49-F238E27FC236}">
                <a16:creationId xmlns:a16="http://schemas.microsoft.com/office/drawing/2014/main" id="{CC54073F-C064-271B-BAB8-2BEE29A5D9FE}"/>
              </a:ext>
            </a:extLst>
          </p:cNvPr>
          <p:cNvSpPr txBox="1">
            <a:spLocks/>
          </p:cNvSpPr>
          <p:nvPr/>
        </p:nvSpPr>
        <p:spPr>
          <a:xfrm>
            <a:off x="475623" y="1438695"/>
            <a:ext cx="3599227" cy="420532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1200"/>
              </a:spcBef>
              <a:buFont typeface="Arial" panose="020B0604020202020204" pitchFamily="34" charset="0"/>
              <a:buNone/>
              <a:defRPr sz="2000" kern="1200">
                <a:solidFill>
                  <a:srgbClr val="434343"/>
                </a:solidFill>
                <a:latin typeface="+mn-lt"/>
                <a:ea typeface="+mn-ea"/>
                <a:cs typeface="+mn-cs"/>
              </a:defRPr>
            </a:lvl1pPr>
            <a:lvl2pPr marL="174625" indent="-174625" algn="l" defTabSz="685800" rtl="0" eaLnBrk="1" latinLnBrk="0" hangingPunct="1">
              <a:lnSpc>
                <a:spcPct val="90000"/>
              </a:lnSpc>
              <a:spcBef>
                <a:spcPts val="375"/>
              </a:spcBef>
              <a:buSzPct val="80000"/>
              <a:buFont typeface="Arial" pitchFamily="34" charset="0"/>
              <a:buChar char="•"/>
              <a:defRPr sz="1800" kern="1200">
                <a:solidFill>
                  <a:srgbClr val="434343"/>
                </a:solidFill>
                <a:latin typeface="+mn-lt"/>
                <a:ea typeface="+mn-ea"/>
                <a:cs typeface="+mn-cs"/>
              </a:defRPr>
            </a:lvl2pPr>
            <a:lvl3pPr marL="341313" indent="-166688" algn="l" defTabSz="685800" rtl="0" eaLnBrk="1" latinLnBrk="0" hangingPunct="1">
              <a:lnSpc>
                <a:spcPct val="100000"/>
              </a:lnSpc>
              <a:spcBef>
                <a:spcPts val="0"/>
              </a:spcBef>
              <a:buFont typeface="Calibri" pitchFamily="34" charset="0"/>
              <a:buChar char="-"/>
              <a:defRPr sz="1600" kern="1200">
                <a:solidFill>
                  <a:srgbClr val="606060"/>
                </a:solidFill>
                <a:latin typeface="+mn-lt"/>
                <a:ea typeface="+mn-ea"/>
                <a:cs typeface="+mn-cs"/>
              </a:defRPr>
            </a:lvl3pPr>
            <a:lvl4pPr marL="461963" indent="-120650" algn="l" defTabSz="685800" rtl="0" eaLnBrk="1" latinLnBrk="0" hangingPunct="1">
              <a:lnSpc>
                <a:spcPct val="100000"/>
              </a:lnSpc>
              <a:spcBef>
                <a:spcPts val="0"/>
              </a:spcBef>
              <a:buSzPct val="50000"/>
              <a:buFont typeface="Courier New" pitchFamily="49" charset="0"/>
              <a:buChar char="o"/>
              <a:defRPr sz="1400" kern="1200">
                <a:solidFill>
                  <a:srgbClr val="606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34343"/>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Top Leaders: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Kaylee </a:t>
            </a:r>
            <a:r>
              <a:rPr kumimoji="0" lang="en-US" sz="1800" b="0" i="0" u="none" strike="noStrike" kern="1200" cap="none" spc="0" normalizeH="0" baseline="0" noProof="0" dirty="0" err="1">
                <a:ln>
                  <a:noFill/>
                </a:ln>
                <a:solidFill>
                  <a:srgbClr val="3F3F3F"/>
                </a:solidFill>
                <a:effectLst/>
                <a:highlight>
                  <a:srgbClr val="FFFF00"/>
                </a:highlight>
                <a:uLnTx/>
                <a:uFillTx/>
                <a:latin typeface="Calibri"/>
                <a:ea typeface="+mn-ea"/>
                <a:cs typeface="+mn-cs"/>
              </a:rPr>
              <a:t>Klocko</a:t>
            </a:r>
            <a:endPar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endParaRP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Ova Keeling</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What are these people doing to achieve high response rates?</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0FDBF17-7B6C-9B69-2FAF-A8FA2CB96C4E}"/>
              </a:ext>
            </a:extLst>
          </p:cNvPr>
          <p:cNvSpPr txBox="1"/>
          <p:nvPr/>
        </p:nvSpPr>
        <p:spPr>
          <a:xfrm>
            <a:off x="2667000" y="5891600"/>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11" name="Rectangle 10">
            <a:extLst>
              <a:ext uri="{FF2B5EF4-FFF2-40B4-BE49-F238E27FC236}">
                <a16:creationId xmlns:a16="http://schemas.microsoft.com/office/drawing/2014/main" id="{59F5947A-C5B6-377B-6970-5A0C9E004A43}"/>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pic>
        <p:nvPicPr>
          <p:cNvPr id="4" name="Picture 3">
            <a:extLst>
              <a:ext uri="{FF2B5EF4-FFF2-40B4-BE49-F238E27FC236}">
                <a16:creationId xmlns:a16="http://schemas.microsoft.com/office/drawing/2014/main" id="{4848195E-7353-F544-4B46-3EBFDDE56EA1}"/>
              </a:ext>
            </a:extLst>
          </p:cNvPr>
          <p:cNvPicPr>
            <a:picLocks noChangeAspect="1"/>
          </p:cNvPicPr>
          <p:nvPr/>
        </p:nvPicPr>
        <p:blipFill>
          <a:blip r:embed="rId3"/>
          <a:stretch>
            <a:fillRect/>
          </a:stretch>
        </p:blipFill>
        <p:spPr>
          <a:xfrm>
            <a:off x="4439933" y="1600200"/>
            <a:ext cx="6334125" cy="38276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6FC70F82-BE6B-A4A5-A999-E356DD7D554F}"/>
              </a:ext>
            </a:extLst>
          </p:cNvPr>
          <p:cNvSpPr/>
          <p:nvPr/>
        </p:nvSpPr>
        <p:spPr>
          <a:xfrm>
            <a:off x="5257800" y="4469323"/>
            <a:ext cx="5257800" cy="457200"/>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0B476"/>
                </a:solidFill>
              </a:ln>
              <a:noFill/>
            </a:endParaRPr>
          </a:p>
        </p:txBody>
      </p:sp>
    </p:spTree>
    <p:extLst>
      <p:ext uri="{BB962C8B-B14F-4D97-AF65-F5344CB8AC3E}">
        <p14:creationId xmlns:p14="http://schemas.microsoft.com/office/powerpoint/2010/main" val="370893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61A0A8-1294-86FA-15E3-877EDB5CD69A}"/>
              </a:ext>
            </a:extLst>
          </p:cNvPr>
          <p:cNvPicPr>
            <a:picLocks noChangeAspect="1"/>
          </p:cNvPicPr>
          <p:nvPr/>
        </p:nvPicPr>
        <p:blipFill>
          <a:blip r:embed="rId3"/>
          <a:stretch>
            <a:fillRect/>
          </a:stretch>
        </p:blipFill>
        <p:spPr>
          <a:xfrm>
            <a:off x="3810000" y="1113172"/>
            <a:ext cx="7577952" cy="453084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A1DB5B0-B8B9-5452-E26F-19B33265C922}"/>
              </a:ext>
            </a:extLst>
          </p:cNvPr>
          <p:cNvSpPr>
            <a:spLocks noGrp="1"/>
          </p:cNvSpPr>
          <p:nvPr>
            <p:ph type="title"/>
          </p:nvPr>
        </p:nvSpPr>
        <p:spPr/>
        <p:txBody>
          <a:bodyPr/>
          <a:lstStyle/>
          <a:p>
            <a:r>
              <a:rPr lang="en-US" b="1" dirty="0"/>
              <a:t>Manager Index </a:t>
            </a:r>
            <a:r>
              <a:rPr lang="en-US" dirty="0"/>
              <a:t>by </a:t>
            </a:r>
            <a:r>
              <a:rPr lang="en-US" b="1" dirty="0"/>
              <a:t>Leaders</a:t>
            </a:r>
            <a:endParaRPr lang="en-US" dirty="0"/>
          </a:p>
        </p:txBody>
      </p:sp>
      <p:sp>
        <p:nvSpPr>
          <p:cNvPr id="8" name="Content Placeholder 16">
            <a:extLst>
              <a:ext uri="{FF2B5EF4-FFF2-40B4-BE49-F238E27FC236}">
                <a16:creationId xmlns:a16="http://schemas.microsoft.com/office/drawing/2014/main" id="{CC54073F-C064-271B-BAB8-2BEE29A5D9FE}"/>
              </a:ext>
            </a:extLst>
          </p:cNvPr>
          <p:cNvSpPr txBox="1">
            <a:spLocks/>
          </p:cNvSpPr>
          <p:nvPr/>
        </p:nvSpPr>
        <p:spPr>
          <a:xfrm>
            <a:off x="475623" y="1438695"/>
            <a:ext cx="3599227" cy="420532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1200"/>
              </a:spcBef>
              <a:buFont typeface="Arial" panose="020B0604020202020204" pitchFamily="34" charset="0"/>
              <a:buNone/>
              <a:defRPr sz="2000" kern="1200">
                <a:solidFill>
                  <a:srgbClr val="434343"/>
                </a:solidFill>
                <a:latin typeface="+mn-lt"/>
                <a:ea typeface="+mn-ea"/>
                <a:cs typeface="+mn-cs"/>
              </a:defRPr>
            </a:lvl1pPr>
            <a:lvl2pPr marL="174625" indent="-174625" algn="l" defTabSz="685800" rtl="0" eaLnBrk="1" latinLnBrk="0" hangingPunct="1">
              <a:lnSpc>
                <a:spcPct val="90000"/>
              </a:lnSpc>
              <a:spcBef>
                <a:spcPts val="375"/>
              </a:spcBef>
              <a:buSzPct val="80000"/>
              <a:buFont typeface="Arial" pitchFamily="34" charset="0"/>
              <a:buChar char="•"/>
              <a:defRPr sz="1800" kern="1200">
                <a:solidFill>
                  <a:srgbClr val="434343"/>
                </a:solidFill>
                <a:latin typeface="+mn-lt"/>
                <a:ea typeface="+mn-ea"/>
                <a:cs typeface="+mn-cs"/>
              </a:defRPr>
            </a:lvl2pPr>
            <a:lvl3pPr marL="341313" indent="-166688" algn="l" defTabSz="685800" rtl="0" eaLnBrk="1" latinLnBrk="0" hangingPunct="1">
              <a:lnSpc>
                <a:spcPct val="100000"/>
              </a:lnSpc>
              <a:spcBef>
                <a:spcPts val="0"/>
              </a:spcBef>
              <a:buFont typeface="Calibri" pitchFamily="34" charset="0"/>
              <a:buChar char="-"/>
              <a:defRPr sz="1600" kern="1200">
                <a:solidFill>
                  <a:srgbClr val="606060"/>
                </a:solidFill>
                <a:latin typeface="+mn-lt"/>
                <a:ea typeface="+mn-ea"/>
                <a:cs typeface="+mn-cs"/>
              </a:defRPr>
            </a:lvl3pPr>
            <a:lvl4pPr marL="461963" indent="-120650" algn="l" defTabSz="685800" rtl="0" eaLnBrk="1" latinLnBrk="0" hangingPunct="1">
              <a:lnSpc>
                <a:spcPct val="100000"/>
              </a:lnSpc>
              <a:spcBef>
                <a:spcPts val="0"/>
              </a:spcBef>
              <a:buSzPct val="50000"/>
              <a:buFont typeface="Courier New" pitchFamily="49" charset="0"/>
              <a:buChar char="o"/>
              <a:defRPr sz="1400" kern="1200">
                <a:solidFill>
                  <a:srgbClr val="606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34343"/>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Top Leaders:</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rPr>
              <a:t>Ova Keeling</a:t>
            </a:r>
          </a:p>
          <a:p>
            <a:pPr marL="174625" marR="0" lvl="1" indent="-174625" algn="l" defTabSz="685800" rtl="0" eaLnBrk="1" fontAlgn="auto" latinLnBrk="0" hangingPunct="1">
              <a:lnSpc>
                <a:spcPct val="90000"/>
              </a:lnSpc>
              <a:spcBef>
                <a:spcPts val="375"/>
              </a:spcBef>
              <a:spcAft>
                <a:spcPts val="0"/>
              </a:spcAft>
              <a:buClrTx/>
              <a:buSzPct val="80000"/>
              <a:buFont typeface="Arial" pitchFamily="34" charset="0"/>
              <a:buChar char="•"/>
              <a:tabLst/>
              <a:defRPr/>
            </a:pPr>
            <a:r>
              <a:rPr lang="en-US" dirty="0">
                <a:solidFill>
                  <a:srgbClr val="3F3F3F"/>
                </a:solidFill>
                <a:highlight>
                  <a:srgbClr val="FFFF00"/>
                </a:highlight>
                <a:latin typeface="Calibri"/>
              </a:rPr>
              <a:t>Kiley </a:t>
            </a:r>
            <a:r>
              <a:rPr lang="en-US" dirty="0" err="1">
                <a:solidFill>
                  <a:srgbClr val="3F3F3F"/>
                </a:solidFill>
                <a:highlight>
                  <a:srgbClr val="FFFF00"/>
                </a:highlight>
                <a:latin typeface="Calibri"/>
              </a:rPr>
              <a:t>Murazik</a:t>
            </a:r>
            <a:endParaRPr kumimoji="0" lang="en-US" sz="1800" b="0" i="0" u="none" strike="noStrike" kern="1200" cap="none" spc="0" normalizeH="0" baseline="0" noProof="0" dirty="0">
              <a:ln>
                <a:noFill/>
              </a:ln>
              <a:solidFill>
                <a:srgbClr val="3F3F3F"/>
              </a:solidFill>
              <a:effectLst/>
              <a:highlight>
                <a:srgbClr val="FFFF00"/>
              </a:highligh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r>
              <a:rPr kumimoji="0" lang="en-US" sz="1800" b="0" i="0" u="none" strike="noStrike" kern="1200" cap="none" spc="0" normalizeH="0" baseline="0" noProof="0" dirty="0">
                <a:ln>
                  <a:noFill/>
                </a:ln>
                <a:solidFill>
                  <a:srgbClr val="434343"/>
                </a:solidFill>
                <a:effectLst/>
                <a:uLnTx/>
                <a:uFillTx/>
                <a:latin typeface="Calibri"/>
                <a:ea typeface="+mn-ea"/>
                <a:cs typeface="+mn-cs"/>
              </a:rPr>
              <a:t>What are these people doing to achieve high engagement scores?</a:t>
            </a:r>
          </a:p>
          <a:p>
            <a:pPr marL="0" marR="0" lvl="1" indent="0" algn="l" defTabSz="685800" rtl="0" eaLnBrk="1" fontAlgn="auto" latinLnBrk="0" hangingPunct="1">
              <a:lnSpc>
                <a:spcPct val="90000"/>
              </a:lnSpc>
              <a:spcBef>
                <a:spcPts val="375"/>
              </a:spcBef>
              <a:spcAft>
                <a:spcPts val="0"/>
              </a:spcAft>
              <a:buClrTx/>
              <a:buSzPct val="80000"/>
              <a:buFont typeface="Arial" pitchFamily="34" charset="0"/>
              <a:buNone/>
              <a:tabLst/>
              <a:defRPr/>
            </a:pPr>
            <a:endParaRPr kumimoji="0" lang="en-US" sz="1800" b="0" i="0" u="none" strike="noStrike" kern="1200" cap="none" spc="0" normalizeH="0" baseline="0" noProof="0" dirty="0">
              <a:ln>
                <a:noFill/>
              </a:ln>
              <a:solidFill>
                <a:srgbClr val="3F3F3F"/>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34343"/>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0FDBF17-7B6C-9B69-2FAF-A8FA2CB96C4E}"/>
              </a:ext>
            </a:extLst>
          </p:cNvPr>
          <p:cNvSpPr txBox="1"/>
          <p:nvPr/>
        </p:nvSpPr>
        <p:spPr>
          <a:xfrm>
            <a:off x="2667000" y="5891600"/>
            <a:ext cx="8077200" cy="646331"/>
          </a:xfrm>
          <a:prstGeom prst="rect">
            <a:avLst/>
          </a:prstGeom>
          <a:solidFill>
            <a:srgbClr val="FFFFFF"/>
          </a:solidFill>
          <a:ln>
            <a:solidFill>
              <a:schemeClr val="bg1"/>
            </a:solidFill>
          </a:ln>
        </p:spPr>
        <p:txBody>
          <a:bodyPr wrap="square" rtlCol="0">
            <a:spAutoFit/>
          </a:bodyPr>
          <a:lstStyle/>
          <a:p>
            <a:r>
              <a:rPr lang="en-US" sz="1200" dirty="0">
                <a:solidFill>
                  <a:srgbClr val="FF0000"/>
                </a:solidFill>
              </a:rPr>
              <a:t>View the </a:t>
            </a:r>
            <a:r>
              <a:rPr lang="en-US" sz="1200" b="1" dirty="0">
                <a:solidFill>
                  <a:srgbClr val="FF0000"/>
                </a:solidFill>
              </a:rPr>
              <a:t>Heat Map </a:t>
            </a:r>
            <a:r>
              <a:rPr lang="en-US" sz="1200" dirty="0">
                <a:solidFill>
                  <a:srgbClr val="FF0000"/>
                </a:solidFill>
              </a:rPr>
              <a:t>and select the attribute of choice (department, location, role, age, tenure, etc.).</a:t>
            </a:r>
            <a:br>
              <a:rPr lang="en-US" sz="1200" dirty="0">
                <a:solidFill>
                  <a:srgbClr val="FF0000"/>
                </a:solidFill>
              </a:rPr>
            </a:br>
            <a:r>
              <a:rPr lang="en-US" sz="1200" u="sng" dirty="0">
                <a:solidFill>
                  <a:srgbClr val="FF0000"/>
                </a:solidFill>
              </a:rPr>
              <a:t>Reminder: </a:t>
            </a:r>
            <a:r>
              <a:rPr lang="en-US" sz="1200" dirty="0">
                <a:solidFill>
                  <a:srgbClr val="FF0000"/>
                </a:solidFill>
              </a:rPr>
              <a:t>Engage360 will not display any demographic data that may indicate any response to a specific individual. If data does not appear, it is because the anonymity threshold was not met to protect small groupings of employees.</a:t>
            </a:r>
          </a:p>
        </p:txBody>
      </p:sp>
      <p:sp>
        <p:nvSpPr>
          <p:cNvPr id="11" name="Rectangle 10">
            <a:extLst>
              <a:ext uri="{FF2B5EF4-FFF2-40B4-BE49-F238E27FC236}">
                <a16:creationId xmlns:a16="http://schemas.microsoft.com/office/drawing/2014/main" id="{59F5947A-C5B6-377B-6970-5A0C9E004A43}"/>
              </a:ext>
            </a:extLst>
          </p:cNvPr>
          <p:cNvSpPr/>
          <p:nvPr/>
        </p:nvSpPr>
        <p:spPr>
          <a:xfrm>
            <a:off x="475622" y="966400"/>
            <a:ext cx="2713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 </a:t>
            </a:r>
            <a:r>
              <a:rPr lang="en-US" sz="1200" dirty="0">
                <a:solidFill>
                  <a:srgbClr val="FF0000"/>
                </a:solidFill>
              </a:rPr>
              <a:t>XX/ XX/XXXX </a:t>
            </a:r>
            <a:r>
              <a:rPr lang="en-US" sz="1200" dirty="0">
                <a:solidFill>
                  <a:schemeClr val="bg1"/>
                </a:solidFill>
              </a:rPr>
              <a:t>– </a:t>
            </a:r>
            <a:r>
              <a:rPr lang="en-US" sz="1200" dirty="0">
                <a:solidFill>
                  <a:srgbClr val="FF0000"/>
                </a:solidFill>
              </a:rPr>
              <a:t>XX/XX/XXXX</a:t>
            </a:r>
            <a:endParaRPr kumimoji="0" lang="en-US" sz="1200" b="0" i="0" u="none" strike="noStrike" kern="1200" cap="none" spc="0" normalizeH="0" baseline="0" noProof="0" dirty="0">
              <a:ln>
                <a:noFill/>
              </a:ln>
              <a:solidFill>
                <a:srgbClr val="28282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 Period: X months </a:t>
            </a:r>
          </a:p>
        </p:txBody>
      </p:sp>
      <p:sp>
        <p:nvSpPr>
          <p:cNvPr id="14" name="Rectangle 13">
            <a:extLst>
              <a:ext uri="{FF2B5EF4-FFF2-40B4-BE49-F238E27FC236}">
                <a16:creationId xmlns:a16="http://schemas.microsoft.com/office/drawing/2014/main" id="{6FC70F82-BE6B-A4A5-A999-E356DD7D554F}"/>
              </a:ext>
            </a:extLst>
          </p:cNvPr>
          <p:cNvSpPr/>
          <p:nvPr/>
        </p:nvSpPr>
        <p:spPr>
          <a:xfrm>
            <a:off x="5181600" y="4469322"/>
            <a:ext cx="5791200" cy="559877"/>
          </a:xfrm>
          <a:prstGeom prst="rect">
            <a:avLst/>
          </a:prstGeom>
          <a:noFill/>
          <a:ln w="57150">
            <a:solidFill>
              <a:srgbClr val="20B4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0B476"/>
                </a:solidFill>
              </a:ln>
              <a:noFill/>
            </a:endParaRPr>
          </a:p>
        </p:txBody>
      </p:sp>
    </p:spTree>
    <p:extLst>
      <p:ext uri="{BB962C8B-B14F-4D97-AF65-F5344CB8AC3E}">
        <p14:creationId xmlns:p14="http://schemas.microsoft.com/office/powerpoint/2010/main" val="2197913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50" name="Google Shape;150;p18"/>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Google Shape;136;p18">
            <a:extLst>
              <a:ext uri="{FF2B5EF4-FFF2-40B4-BE49-F238E27FC236}">
                <a16:creationId xmlns:a16="http://schemas.microsoft.com/office/drawing/2014/main" id="{DFE62047-0DAD-D29C-528C-5B81668107CF}"/>
              </a:ext>
            </a:extLst>
          </p:cNvPr>
          <p:cNvSpPr txBox="1">
            <a:spLocks/>
          </p:cNvSpPr>
          <p:nvPr/>
        </p:nvSpPr>
        <p:spPr>
          <a:xfrm>
            <a:off x="747218" y="1650937"/>
            <a:ext cx="11375651" cy="2352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pPr marL="0" marR="0" lvl="0" indent="0" algn="ctr" defTabSz="914400" rtl="0" eaLnBrk="1" fontAlgn="auto" latinLnBrk="0" hangingPunct="1">
              <a:lnSpc>
                <a:spcPct val="80000"/>
              </a:lnSpc>
              <a:spcBef>
                <a:spcPts val="0"/>
              </a:spcBef>
              <a:spcAft>
                <a:spcPts val="0"/>
              </a:spcAft>
              <a:buClr>
                <a:srgbClr val="3F3F3F"/>
              </a:buClr>
              <a:buSzPts val="2600"/>
              <a:buFont typeface="Red Hat Display Black"/>
              <a:buNone/>
              <a:tabLst/>
              <a:defRPr/>
            </a:pPr>
            <a:r>
              <a:rPr kumimoji="0" lang="en-US" sz="96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t>Open Discussion</a:t>
            </a:r>
            <a:endParaRPr kumimoji="0" lang="en-US" sz="9600" b="0" i="0" u="none" strike="noStrike" kern="1200" cap="none" spc="0" normalizeH="0" baseline="0" noProof="0" dirty="0">
              <a:ln>
                <a:noFill/>
              </a:ln>
              <a:solidFill>
                <a:srgbClr val="3F3F3F"/>
              </a:solidFill>
              <a:effectLst/>
              <a:uLnTx/>
              <a:uFillTx/>
              <a:latin typeface="Franklin Gothic Heavy" panose="020B0603020102020204" pitchFamily="34" charset="0"/>
              <a:sym typeface="Red Hat Display Black"/>
            </a:endParaRPr>
          </a:p>
        </p:txBody>
      </p:sp>
    </p:spTree>
    <p:extLst>
      <p:ext uri="{BB962C8B-B14F-4D97-AF65-F5344CB8AC3E}">
        <p14:creationId xmlns:p14="http://schemas.microsoft.com/office/powerpoint/2010/main" val="3747439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50" name="Google Shape;150;p18"/>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1" i="0" u="none" strike="noStrike" kern="1200" cap="none" spc="0" normalizeH="0" baseline="0" noProof="0">
                <a:ln>
                  <a:noFill/>
                </a:ln>
                <a:solidFill>
                  <a:srgbClr val="667180"/>
                </a:solidFill>
                <a:effectLst/>
                <a:uLnTx/>
                <a:uFillTx/>
                <a:latin typeface="Red Hat Display"/>
                <a:sym typeface="Red Hat Display"/>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sz="1333" b="1" i="0" u="none" strike="noStrike" kern="1200" cap="none" spc="0" normalizeH="0" baseline="0" noProof="0" dirty="0">
              <a:ln>
                <a:noFill/>
              </a:ln>
              <a:solidFill>
                <a:srgbClr val="667180"/>
              </a:solidFill>
              <a:effectLst/>
              <a:uLnTx/>
              <a:uFillTx/>
              <a:latin typeface="Red Hat Display"/>
              <a:sym typeface="Red Hat Display"/>
            </a:endParaRPr>
          </a:p>
        </p:txBody>
      </p:sp>
      <p:sp>
        <p:nvSpPr>
          <p:cNvPr id="11" name="Google Shape;136;p18">
            <a:extLst>
              <a:ext uri="{FF2B5EF4-FFF2-40B4-BE49-F238E27FC236}">
                <a16:creationId xmlns:a16="http://schemas.microsoft.com/office/drawing/2014/main" id="{DFE62047-0DAD-D29C-528C-5B81668107CF}"/>
              </a:ext>
            </a:extLst>
          </p:cNvPr>
          <p:cNvSpPr txBox="1">
            <a:spLocks/>
          </p:cNvSpPr>
          <p:nvPr/>
        </p:nvSpPr>
        <p:spPr>
          <a:xfrm>
            <a:off x="747218" y="1650937"/>
            <a:ext cx="11375651" cy="2352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pPr marL="0" marR="0" lvl="0" indent="0" algn="l" defTabSz="914400" rtl="0" eaLnBrk="1" fontAlgn="auto" latinLnBrk="0" hangingPunct="1">
              <a:lnSpc>
                <a:spcPct val="80000"/>
              </a:lnSpc>
              <a:spcBef>
                <a:spcPts val="0"/>
              </a:spcBef>
              <a:spcAft>
                <a:spcPts val="0"/>
              </a:spcAft>
              <a:buClr>
                <a:srgbClr val="142236"/>
              </a:buClr>
              <a:buSzPts val="2600"/>
              <a:buFont typeface="Red Hat Display Black"/>
              <a:buNone/>
              <a:tabLst/>
              <a:defRPr/>
            </a:pPr>
            <a:r>
              <a:rPr kumimoji="0" lang="en-US" sz="9600" b="0" i="0" u="none" strike="noStrike" kern="1200" cap="none" spc="0" normalizeH="0" baseline="0" noProof="0" dirty="0">
                <a:ln>
                  <a:noFill/>
                </a:ln>
                <a:solidFill>
                  <a:srgbClr val="2AAA66"/>
                </a:solidFill>
                <a:effectLst/>
                <a:uLnTx/>
                <a:uFillTx/>
                <a:latin typeface="Franklin Gothic Heavy" panose="020B0603020102020204" pitchFamily="34" charset="0"/>
                <a:sym typeface="Red Hat Display Black"/>
              </a:rPr>
              <a:t>Appendix</a:t>
            </a:r>
            <a:endParaRPr kumimoji="0" lang="en-US" sz="9600" b="0" i="0" u="none" strike="noStrike" kern="1200" cap="none" spc="0" normalizeH="0" baseline="0" noProof="0" dirty="0">
              <a:ln>
                <a:noFill/>
              </a:ln>
              <a:solidFill>
                <a:srgbClr val="FFFFFF"/>
              </a:solidFill>
              <a:effectLst/>
              <a:uLnTx/>
              <a:uFillTx/>
              <a:latin typeface="Franklin Gothic Heavy" panose="020B0603020102020204" pitchFamily="34" charset="0"/>
              <a:sym typeface="Red Hat Display Black"/>
            </a:endParaRPr>
          </a:p>
        </p:txBody>
      </p:sp>
    </p:spTree>
    <p:extLst>
      <p:ext uri="{BB962C8B-B14F-4D97-AF65-F5344CB8AC3E}">
        <p14:creationId xmlns:p14="http://schemas.microsoft.com/office/powerpoint/2010/main" val="290486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a:t>
            </a:r>
            <a:r>
              <a:rPr lang="en-US" b="1" dirty="0"/>
              <a:t>Leaders of Leaders</a:t>
            </a:r>
          </a:p>
        </p:txBody>
      </p:sp>
      <p:sp>
        <p:nvSpPr>
          <p:cNvPr id="12" name="Content Placeholder 11">
            <a:extLst>
              <a:ext uri="{FF2B5EF4-FFF2-40B4-BE49-F238E27FC236}">
                <a16:creationId xmlns:a16="http://schemas.microsoft.com/office/drawing/2014/main" id="{4347B9D2-475D-FB8C-2B27-FB8A56C01540}"/>
              </a:ext>
            </a:extLst>
          </p:cNvPr>
          <p:cNvSpPr>
            <a:spLocks noGrp="1"/>
          </p:cNvSpPr>
          <p:nvPr>
            <p:ph sz="quarter" idx="10"/>
          </p:nvPr>
        </p:nvSpPr>
        <p:spPr>
          <a:xfrm>
            <a:off x="1016002" y="1262265"/>
            <a:ext cx="10109197" cy="4592532"/>
          </a:xfrm>
        </p:spPr>
        <p:txBody>
          <a:bodyPr>
            <a:normAutofit fontScale="92500" lnSpcReduction="20000"/>
          </a:bodyPr>
          <a:lstStyle/>
          <a:p>
            <a:r>
              <a:rPr lang="en-US" b="1" dirty="0"/>
              <a:t>Encourage maintenance of a high response rate goal</a:t>
            </a:r>
          </a:p>
          <a:p>
            <a:pPr lvl="1"/>
            <a:r>
              <a:rPr lang="en-US" dirty="0"/>
              <a:t>Acknowledge teams with great participation</a:t>
            </a:r>
          </a:p>
          <a:p>
            <a:pPr lvl="1"/>
            <a:r>
              <a:rPr lang="en-US" dirty="0"/>
              <a:t>Support managers to increase participation when needed</a:t>
            </a:r>
          </a:p>
          <a:p>
            <a:pPr marL="0" lvl="1" indent="0">
              <a:lnSpc>
                <a:spcPct val="100000"/>
              </a:lnSpc>
              <a:buNone/>
            </a:pPr>
            <a:endParaRPr lang="en-US" sz="1000" b="1" dirty="0"/>
          </a:p>
          <a:p>
            <a:pPr marL="0" lvl="1" indent="0">
              <a:buNone/>
            </a:pPr>
            <a:r>
              <a:rPr lang="en-US" sz="2000" b="1" dirty="0"/>
              <a:t>Review Engage360 dashboard results consistently</a:t>
            </a:r>
            <a:endParaRPr lang="en-US" sz="2000" b="1" dirty="0">
              <a:solidFill>
                <a:srgbClr val="FF0000"/>
              </a:solidFill>
            </a:endParaRPr>
          </a:p>
          <a:p>
            <a:pPr lvl="1"/>
            <a:r>
              <a:rPr lang="en-US" dirty="0"/>
              <a:t>Recommend a minimum of once per week</a:t>
            </a:r>
          </a:p>
          <a:p>
            <a:pPr marL="0" lvl="1" indent="0">
              <a:buNone/>
            </a:pPr>
            <a:endParaRPr lang="en-US" sz="1000" b="1" dirty="0"/>
          </a:p>
          <a:p>
            <a:pPr marL="0" lvl="1" indent="0">
              <a:buNone/>
            </a:pPr>
            <a:r>
              <a:rPr lang="en-US" sz="2000" b="1" dirty="0"/>
              <a:t>Communicate macro level results on a regular cadence</a:t>
            </a:r>
          </a:p>
          <a:p>
            <a:pPr lvl="1"/>
            <a:r>
              <a:rPr lang="en-US" dirty="0"/>
              <a:t>Recommend a minimum of monthly intervals to delivering brief updates</a:t>
            </a:r>
          </a:p>
          <a:p>
            <a:pPr lvl="1"/>
            <a:r>
              <a:rPr lang="en-US" dirty="0"/>
              <a:t>More in-dept review of information should be shared quarterly</a:t>
            </a:r>
          </a:p>
          <a:p>
            <a:pPr marL="0" lvl="1" indent="0">
              <a:buNone/>
            </a:pPr>
            <a:endParaRPr lang="en-US" sz="2000" b="1" dirty="0"/>
          </a:p>
          <a:p>
            <a:pPr marL="0" lvl="1" indent="0">
              <a:buNone/>
            </a:pPr>
            <a:r>
              <a:rPr lang="en-US" sz="2000" b="1" dirty="0"/>
              <a:t>Address negative results as they arise</a:t>
            </a:r>
          </a:p>
          <a:p>
            <a:pPr lvl="1"/>
            <a:r>
              <a:rPr lang="en-US" dirty="0"/>
              <a:t>Plan interventions to encourage and support growth of your managers</a:t>
            </a:r>
          </a:p>
          <a:p>
            <a:pPr lvl="1"/>
            <a:r>
              <a:rPr lang="en-US" dirty="0"/>
              <a:t>Identify barriers and collaborate to create an action plan that is easy to incorporate into manager’s regular routine</a:t>
            </a:r>
          </a:p>
          <a:p>
            <a:pPr lvl="1"/>
            <a:endParaRPr lang="en-US" dirty="0"/>
          </a:p>
          <a:p>
            <a:pPr marL="0" lvl="1" indent="0">
              <a:buNone/>
            </a:pPr>
            <a:r>
              <a:rPr lang="en-US" sz="2100" b="1" dirty="0"/>
              <a:t>Create time and safe spaces to learn more about leaders</a:t>
            </a:r>
          </a:p>
          <a:p>
            <a:pPr lvl="1"/>
            <a:r>
              <a:rPr lang="en-US" dirty="0"/>
              <a:t>Consider team and individual activities or discussions</a:t>
            </a:r>
          </a:p>
          <a:p>
            <a:pPr lvl="1"/>
            <a:r>
              <a:rPr lang="en-US" dirty="0"/>
              <a:t>Focus on strengths while thinking about how improvements can be made in other leadership areas</a:t>
            </a:r>
          </a:p>
          <a:p>
            <a:pPr marL="0" lvl="1" indent="0">
              <a:buNone/>
            </a:pPr>
            <a:endParaRPr lang="en-US" dirty="0"/>
          </a:p>
        </p:txBody>
      </p:sp>
      <p:pic>
        <p:nvPicPr>
          <p:cNvPr id="21" name="Picture 20">
            <a:extLst>
              <a:ext uri="{FF2B5EF4-FFF2-40B4-BE49-F238E27FC236}">
                <a16:creationId xmlns:a16="http://schemas.microsoft.com/office/drawing/2014/main" id="{03156FE7-0632-C94E-8576-E6CAB1DBDA78}"/>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10287000" y="4952999"/>
            <a:ext cx="2060407" cy="1510965"/>
          </a:xfrm>
          <a:prstGeom prst="rect">
            <a:avLst/>
          </a:prstGeom>
        </p:spPr>
      </p:pic>
      <p:sp>
        <p:nvSpPr>
          <p:cNvPr id="3" name="TextBox 2">
            <a:extLst>
              <a:ext uri="{FF2B5EF4-FFF2-40B4-BE49-F238E27FC236}">
                <a16:creationId xmlns:a16="http://schemas.microsoft.com/office/drawing/2014/main" id="{440C2B35-491B-C168-4746-F66DE0D80F65}"/>
              </a:ext>
            </a:extLst>
          </p:cNvPr>
          <p:cNvSpPr txBox="1"/>
          <p:nvPr/>
        </p:nvSpPr>
        <p:spPr>
          <a:xfrm>
            <a:off x="3344091" y="5817633"/>
            <a:ext cx="49377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7999C"/>
                </a:solidFill>
                <a:effectLst/>
                <a:uLnTx/>
                <a:uFillTx/>
                <a:latin typeface="Calibri"/>
                <a:ea typeface="+mn-ea"/>
                <a:cs typeface="+mn-cs"/>
              </a:rPr>
              <a:t>When results are shared with everyone, response rates and scores increase.</a:t>
            </a:r>
          </a:p>
        </p:txBody>
      </p:sp>
    </p:spTree>
    <p:extLst>
      <p:ext uri="{BB962C8B-B14F-4D97-AF65-F5344CB8AC3E}">
        <p14:creationId xmlns:p14="http://schemas.microsoft.com/office/powerpoint/2010/main" val="58775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Commitment to our People</a:t>
            </a:r>
          </a:p>
        </p:txBody>
      </p:sp>
      <p:sp>
        <p:nvSpPr>
          <p:cNvPr id="10" name="Content Placeholder 16">
            <a:extLst>
              <a:ext uri="{FF2B5EF4-FFF2-40B4-BE49-F238E27FC236}">
                <a16:creationId xmlns:a16="http://schemas.microsoft.com/office/drawing/2014/main" id="{01F9C2BD-ED6E-5E86-5789-EAC5F35BDA56}"/>
              </a:ext>
            </a:extLst>
          </p:cNvPr>
          <p:cNvSpPr>
            <a:spLocks noGrp="1"/>
          </p:cNvSpPr>
          <p:nvPr>
            <p:ph sz="quarter" idx="10"/>
          </p:nvPr>
        </p:nvSpPr>
        <p:spPr>
          <a:xfrm>
            <a:off x="762000" y="1438695"/>
            <a:ext cx="8458200" cy="4205325"/>
          </a:xfrm>
        </p:spPr>
        <p:txBody>
          <a:bodyPr/>
          <a:lstStyle/>
          <a:p>
            <a:r>
              <a:rPr lang="en-US" dirty="0"/>
              <a:t>Our leadership team will be regularly working together to:</a:t>
            </a:r>
          </a:p>
          <a:p>
            <a:pPr marL="342900" indent="-342900">
              <a:buFont typeface="Arial" panose="020B0604020202020204" pitchFamily="34" charset="0"/>
              <a:buChar char="•"/>
            </a:pPr>
            <a:r>
              <a:rPr lang="en-US" dirty="0"/>
              <a:t>Learn from the feedback provided</a:t>
            </a:r>
          </a:p>
          <a:p>
            <a:pPr marL="342900" indent="-342900">
              <a:buFont typeface="Arial" panose="020B0604020202020204" pitchFamily="34" charset="0"/>
              <a:buChar char="•"/>
            </a:pPr>
            <a:r>
              <a:rPr lang="en-US" dirty="0"/>
              <a:t>Share the results with the team</a:t>
            </a:r>
          </a:p>
          <a:p>
            <a:pPr marL="342900" indent="-342900">
              <a:buFont typeface="Arial" panose="020B0604020202020204" pitchFamily="34" charset="0"/>
              <a:buChar char="•"/>
            </a:pPr>
            <a:r>
              <a:rPr lang="en-US" dirty="0"/>
              <a:t>Partner with team members on any changes or initiatives that may address the feedback received</a:t>
            </a:r>
          </a:p>
          <a:p>
            <a:pPr lvl="1"/>
            <a:endParaRPr lang="en-US" dirty="0"/>
          </a:p>
          <a:p>
            <a:pPr marL="0" lvl="1" indent="0">
              <a:buNone/>
            </a:pPr>
            <a:r>
              <a:rPr lang="en-US" dirty="0">
                <a:solidFill>
                  <a:srgbClr val="FF0000"/>
                </a:solidFill>
              </a:rPr>
              <a:t>Insert specific language important to you and your company.</a:t>
            </a:r>
          </a:p>
          <a:p>
            <a:pPr marL="0" lvl="1" indent="0">
              <a:buNone/>
            </a:pPr>
            <a:endParaRPr lang="en-US" dirty="0"/>
          </a:p>
          <a:p>
            <a:pPr marL="0" lvl="1" indent="0">
              <a:buNone/>
            </a:pPr>
            <a:endParaRPr lang="en-US" dirty="0"/>
          </a:p>
          <a:p>
            <a:pPr marL="0" lvl="1" indent="0">
              <a:buNone/>
            </a:pPr>
            <a:endParaRPr lang="en-US" dirty="0"/>
          </a:p>
          <a:p>
            <a:endParaRPr lang="en-US" dirty="0"/>
          </a:p>
          <a:p>
            <a:endParaRPr lang="en-US" dirty="0"/>
          </a:p>
        </p:txBody>
      </p:sp>
      <p:sp>
        <p:nvSpPr>
          <p:cNvPr id="3" name="Rectangle 2">
            <a:extLst>
              <a:ext uri="{FF2B5EF4-FFF2-40B4-BE49-F238E27FC236}">
                <a16:creationId xmlns:a16="http://schemas.microsoft.com/office/drawing/2014/main" id="{85561634-208A-70EA-BB24-3D4AF4D91FEC}"/>
              </a:ext>
            </a:extLst>
          </p:cNvPr>
          <p:cNvSpPr/>
          <p:nvPr/>
        </p:nvSpPr>
        <p:spPr>
          <a:xfrm>
            <a:off x="3378205" y="5644020"/>
            <a:ext cx="5435591" cy="646331"/>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charts from manager portal </a:t>
            </a:r>
            <a:r>
              <a:rPr lang="en-US" sz="1200" b="1" dirty="0">
                <a:solidFill>
                  <a:schemeClr val="bg1"/>
                </a:solidFill>
              </a:rPr>
              <a:t>(</a:t>
            </a:r>
            <a:r>
              <a:rPr lang="en-US" sz="1200" b="1" dirty="0">
                <a:solidFill>
                  <a:schemeClr val="bg1"/>
                </a:solidFill>
                <a:hlinkClick r:id="rId3" action="ppaction://hlinkfile"/>
              </a:rPr>
              <a:t>myengage360.com</a:t>
            </a:r>
            <a:r>
              <a:rPr lang="en-US" sz="1200" b="1" dirty="0">
                <a:solidFill>
                  <a:schemeClr val="bg1"/>
                </a:solidFill>
              </a:rPr>
              <a:t>) </a:t>
            </a:r>
            <a:r>
              <a:rPr lang="en-US" sz="1200" dirty="0">
                <a:solidFill>
                  <a:srgbClr val="FF0000"/>
                </a:solidFill>
              </a:rPr>
              <a:t>and paste above.</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Home </a:t>
            </a:r>
            <a:r>
              <a:rPr lang="en-US" sz="1200" dirty="0">
                <a:solidFill>
                  <a:srgbClr val="FF0000"/>
                </a:solidFill>
              </a:rPr>
              <a:t>page</a:t>
            </a:r>
            <a:r>
              <a:rPr lang="en-US" sz="1200" b="1" dirty="0">
                <a:solidFill>
                  <a:srgbClr val="FF0000"/>
                </a:solidFill>
              </a:rPr>
              <a:t> </a:t>
            </a:r>
            <a:r>
              <a:rPr lang="en-US" sz="1200" dirty="0">
                <a:solidFill>
                  <a:srgbClr val="FF0000"/>
                </a:solidFill>
              </a:rPr>
              <a:t>to view chart.</a:t>
            </a:r>
            <a:r>
              <a:rPr lang="en-US" sz="1200" b="1" dirty="0">
                <a:solidFill>
                  <a:srgbClr val="FF0000"/>
                </a:solidFill>
              </a:rPr>
              <a:t> </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p:txBody>
      </p:sp>
    </p:spTree>
    <p:extLst>
      <p:ext uri="{BB962C8B-B14F-4D97-AF65-F5344CB8AC3E}">
        <p14:creationId xmlns:p14="http://schemas.microsoft.com/office/powerpoint/2010/main" val="28747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501185" y="119604"/>
            <a:ext cx="11189629" cy="983961"/>
          </a:xfrm>
        </p:spPr>
        <p:txBody>
          <a:bodyPr>
            <a:normAutofit fontScale="90000"/>
          </a:bodyPr>
          <a:lstStyle/>
          <a:p>
            <a:pPr lvl="0"/>
            <a:r>
              <a:rPr lang="en-US" sz="3600" kern="0" cap="none" dirty="0">
                <a:solidFill>
                  <a:srgbClr val="66CBB5"/>
                </a:solidFill>
                <a:latin typeface="Franklin Gothic Heavy" panose="020B0603020102020204" pitchFamily="34" charset="0"/>
              </a:rPr>
              <a:t>A Deeper Dive:  </a:t>
            </a:r>
            <a:r>
              <a:rPr lang="en-US" sz="3600" kern="0" cap="none" dirty="0">
                <a:solidFill>
                  <a:srgbClr val="385676"/>
                </a:solidFill>
                <a:latin typeface="Franklin Gothic Heavy" panose="020B0603020102020204" pitchFamily="34" charset="0"/>
              </a:rPr>
              <a:t>Sub-Competencies of Effectiveness    </a:t>
            </a:r>
          </a:p>
        </p:txBody>
      </p:sp>
      <p:graphicFrame>
        <p:nvGraphicFramePr>
          <p:cNvPr id="3" name="Table 2">
            <a:extLst>
              <a:ext uri="{FF2B5EF4-FFF2-40B4-BE49-F238E27FC236}">
                <a16:creationId xmlns:a16="http://schemas.microsoft.com/office/drawing/2014/main" id="{0C3D783F-7322-F1B7-6739-4F4B008476E0}"/>
              </a:ext>
            </a:extLst>
          </p:cNvPr>
          <p:cNvGraphicFramePr>
            <a:graphicFrameLocks noGrp="1"/>
          </p:cNvGraphicFramePr>
          <p:nvPr/>
        </p:nvGraphicFramePr>
        <p:xfrm>
          <a:off x="1840796" y="1103565"/>
          <a:ext cx="8927094" cy="4846934"/>
        </p:xfrm>
        <a:graphic>
          <a:graphicData uri="http://schemas.openxmlformats.org/drawingml/2006/table">
            <a:tbl>
              <a:tblPr firstRow="1" firstCol="1" bandRow="1">
                <a:tableStyleId>{D27102A9-8310-4765-A935-A1911B00CA55}</a:tableStyleId>
              </a:tblPr>
              <a:tblGrid>
                <a:gridCol w="4463547">
                  <a:extLst>
                    <a:ext uri="{9D8B030D-6E8A-4147-A177-3AD203B41FA5}">
                      <a16:colId xmlns:a16="http://schemas.microsoft.com/office/drawing/2014/main" val="3770619734"/>
                    </a:ext>
                  </a:extLst>
                </a:gridCol>
                <a:gridCol w="4463547">
                  <a:extLst>
                    <a:ext uri="{9D8B030D-6E8A-4147-A177-3AD203B41FA5}">
                      <a16:colId xmlns:a16="http://schemas.microsoft.com/office/drawing/2014/main" val="4152904285"/>
                    </a:ext>
                  </a:extLst>
                </a:gridCol>
              </a:tblGrid>
              <a:tr h="595796">
                <a:tc>
                  <a:txBody>
                    <a:bodyPr/>
                    <a:lstStyle/>
                    <a:p>
                      <a:pPr marL="0" marR="0" algn="l">
                        <a:spcBef>
                          <a:spcPts val="0"/>
                        </a:spcBef>
                        <a:spcAft>
                          <a:spcPts val="0"/>
                        </a:spcAft>
                      </a:pPr>
                      <a:r>
                        <a:rPr kumimoji="0" lang="en-US" sz="2000" b="1" i="0" u="none" strike="noStrike" kern="1200" cap="none" spc="0" normalizeH="0" baseline="0" noProof="0" dirty="0">
                          <a:ln>
                            <a:noFill/>
                          </a:ln>
                          <a:solidFill>
                            <a:srgbClr val="B8CADE">
                              <a:lumMod val="20000"/>
                              <a:lumOff val="80000"/>
                            </a:srgbClr>
                          </a:solidFill>
                          <a:effectLst/>
                          <a:uLnTx/>
                          <a:uFillTx/>
                          <a:latin typeface="Calibri" panose="020F0502020204030204" pitchFamily="34" charset="0"/>
                          <a:cs typeface="Calibri" panose="020F0502020204030204" pitchFamily="34" charset="0"/>
                        </a:rPr>
                        <a:t> Manager Competencies</a:t>
                      </a:r>
                      <a:endParaRPr kumimoji="0" lang="en-US" sz="2000" b="1" i="0" u="none" strike="noStrike" kern="1200" cap="none" spc="0" normalizeH="0" baseline="0" dirty="0">
                        <a:ln>
                          <a:noFill/>
                        </a:ln>
                        <a:solidFill>
                          <a:srgbClr val="B8CADE">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marL="0" marR="0" algn="l">
                        <a:spcBef>
                          <a:spcPts val="0"/>
                        </a:spcBef>
                        <a:spcAft>
                          <a:spcPts val="0"/>
                        </a:spcAft>
                      </a:pPr>
                      <a:r>
                        <a:rPr kumimoji="0" lang="en-US" sz="2000" b="1" u="none" strike="noStrike" kern="1200" cap="none" spc="0" normalizeH="0" baseline="0" noProof="0" dirty="0">
                          <a:ln>
                            <a:noFill/>
                          </a:ln>
                          <a:solidFill>
                            <a:srgbClr val="B8CADE">
                              <a:lumMod val="20000"/>
                              <a:lumOff val="80000"/>
                            </a:srgbClr>
                          </a:solidFill>
                          <a:effectLst/>
                          <a:uLnTx/>
                          <a:uFillTx/>
                        </a:rPr>
                        <a:t> Organizational Competencies</a:t>
                      </a:r>
                      <a:endParaRPr lang="en-US" sz="2000" dirty="0">
                        <a:effectLst/>
                        <a:latin typeface="Calibri" panose="020F0502020204030204" pitchFamily="34" charset="0"/>
                        <a:ea typeface="Calibri" panose="020F0502020204030204" pitchFamily="34" charset="0"/>
                      </a:endParaRPr>
                    </a:p>
                  </a:txBody>
                  <a:tcPr marL="68580" marR="68580" marT="0" marB="0" anchor="ctr">
                    <a:solidFill>
                      <a:schemeClr val="accent1"/>
                    </a:solidFill>
                  </a:tcPr>
                </a:tc>
                <a:extLst>
                  <a:ext uri="{0D108BD9-81ED-4DB2-BD59-A6C34878D82A}">
                    <a16:rowId xmlns:a16="http://schemas.microsoft.com/office/drawing/2014/main" val="1880480776"/>
                  </a:ext>
                </a:extLst>
              </a:tr>
              <a:tr h="708523">
                <a:tc>
                  <a:txBody>
                    <a:bodyPr/>
                    <a:lstStyle/>
                    <a:p>
                      <a:pPr marL="0" marR="0" algn="l" defTabSz="685800" rtl="0" eaLnBrk="1" latinLnBrk="0" hangingPunct="1">
                        <a:spcBef>
                          <a:spcPts val="0"/>
                        </a:spcBef>
                        <a:spcAft>
                          <a:spcPts val="0"/>
                        </a:spcAft>
                      </a:pPr>
                      <a:r>
                        <a:rPr lang="en-US" sz="1200" b="0" kern="1200" dirty="0">
                          <a:solidFill>
                            <a:schemeClr val="bg1">
                              <a:lumMod val="75000"/>
                              <a:lumOff val="25000"/>
                            </a:schemeClr>
                          </a:solidFill>
                          <a:effectLst/>
                          <a:latin typeface="+mn-lt"/>
                          <a:ea typeface="+mn-ea"/>
                          <a:cs typeface="+mn-cs"/>
                        </a:rPr>
                        <a:t>Act with Integrity</a:t>
                      </a:r>
                    </a:p>
                    <a:p>
                      <a:pPr marL="342900" marR="0" lvl="0" indent="-169863" algn="l" defTabSz="685800" rtl="0" eaLnBrk="1" latinLnBrk="0" hangingPunct="1">
                        <a:lnSpc>
                          <a:spcPct val="105000"/>
                        </a:lnSpc>
                        <a:spcBef>
                          <a:spcPts val="0"/>
                        </a:spcBef>
                        <a:spcAft>
                          <a:spcPts val="0"/>
                        </a:spcAft>
                        <a:buFont typeface="Symbol" panose="05050102010706020507" pitchFamily="18" charset="2"/>
                        <a:buChar char=""/>
                      </a:pPr>
                      <a:r>
                        <a:rPr lang="en-US" sz="1100" b="0" kern="1200" dirty="0">
                          <a:solidFill>
                            <a:schemeClr val="bg1">
                              <a:lumMod val="75000"/>
                              <a:lumOff val="25000"/>
                            </a:schemeClr>
                          </a:solidFill>
                          <a:effectLst/>
                          <a:latin typeface="+mn-lt"/>
                          <a:ea typeface="+mn-ea"/>
                          <a:cs typeface="+mn-cs"/>
                        </a:rPr>
                        <a:t>Trustworthy &amp; Honest</a:t>
                      </a:r>
                    </a:p>
                    <a:p>
                      <a:pPr marL="342900" marR="0" lvl="0" indent="-169863" algn="l" defTabSz="685800" rtl="0" eaLnBrk="1" latinLnBrk="0" hangingPunct="1">
                        <a:lnSpc>
                          <a:spcPct val="105000"/>
                        </a:lnSpc>
                        <a:spcBef>
                          <a:spcPts val="0"/>
                        </a:spcBef>
                        <a:spcAft>
                          <a:spcPts val="0"/>
                        </a:spcAft>
                        <a:buFont typeface="Symbol" panose="05050102010706020507" pitchFamily="18" charset="2"/>
                        <a:buChar char=""/>
                      </a:pPr>
                      <a:r>
                        <a:rPr lang="en-US" sz="1100" b="0" kern="1200" dirty="0">
                          <a:solidFill>
                            <a:schemeClr val="bg1">
                              <a:lumMod val="75000"/>
                              <a:lumOff val="25000"/>
                            </a:schemeClr>
                          </a:solidFill>
                          <a:effectLst/>
                          <a:latin typeface="+mn-lt"/>
                          <a:ea typeface="+mn-ea"/>
                          <a:cs typeface="+mn-cs"/>
                        </a:rPr>
                        <a:t>Responsible &amp; Accountable</a:t>
                      </a:r>
                    </a:p>
                    <a:p>
                      <a:pPr marL="342900" marR="0" lvl="0" indent="-169863" algn="l" defTabSz="685800" rtl="0" eaLnBrk="1" latinLnBrk="0" hangingPunct="1">
                        <a:lnSpc>
                          <a:spcPct val="105000"/>
                        </a:lnSpc>
                        <a:spcBef>
                          <a:spcPts val="0"/>
                        </a:spcBef>
                        <a:spcAft>
                          <a:spcPts val="0"/>
                        </a:spcAft>
                        <a:buFont typeface="Symbol" panose="05050102010706020507" pitchFamily="18" charset="2"/>
                        <a:buChar char=""/>
                      </a:pPr>
                      <a:r>
                        <a:rPr lang="en-US" sz="1100" b="0" kern="1200" dirty="0">
                          <a:solidFill>
                            <a:schemeClr val="bg1">
                              <a:lumMod val="75000"/>
                              <a:lumOff val="25000"/>
                            </a:schemeClr>
                          </a:solidFill>
                          <a:effectLst/>
                          <a:latin typeface="+mn-lt"/>
                          <a:ea typeface="+mn-ea"/>
                          <a:cs typeface="+mn-cs"/>
                        </a:rPr>
                        <a:t>Respectful &amp; Ethical</a:t>
                      </a:r>
                    </a:p>
                  </a:txBody>
                  <a:tcPr marL="68580" marR="68580" marT="0" marB="0">
                    <a:solidFill>
                      <a:srgbClr val="66CBB5">
                        <a:alpha val="20000"/>
                      </a:srgbClr>
                    </a:solidFill>
                  </a:tcPr>
                </a:tc>
                <a:tc>
                  <a:txBody>
                    <a:bodyPr/>
                    <a:lstStyle/>
                    <a:p>
                      <a:pPr marL="0" marR="0" algn="l" defTabSz="685800" rtl="0" eaLnBrk="1" latinLnBrk="0" hangingPunct="1">
                        <a:spcBef>
                          <a:spcPts val="0"/>
                        </a:spcBef>
                        <a:spcAft>
                          <a:spcPts val="0"/>
                        </a:spcAft>
                      </a:pPr>
                      <a:r>
                        <a:rPr lang="en-US" sz="1200" b="0" kern="1200" dirty="0">
                          <a:solidFill>
                            <a:schemeClr val="bg1">
                              <a:lumMod val="75000"/>
                              <a:lumOff val="25000"/>
                            </a:schemeClr>
                          </a:solidFill>
                          <a:effectLst/>
                          <a:latin typeface="+mn-lt"/>
                          <a:ea typeface="+mn-ea"/>
                          <a:cs typeface="+mn-cs"/>
                        </a:rPr>
                        <a:t>Culture, Purpose, and Belonging</a:t>
                      </a:r>
                    </a:p>
                    <a:p>
                      <a:pPr marL="342900" marR="0" lvl="0" indent="-169863" algn="l" defTabSz="685800" rtl="0" eaLnBrk="1" latinLnBrk="0" hangingPunct="1">
                        <a:lnSpc>
                          <a:spcPct val="105000"/>
                        </a:lnSpc>
                        <a:spcBef>
                          <a:spcPts val="0"/>
                        </a:spcBef>
                        <a:spcAft>
                          <a:spcPts val="0"/>
                        </a:spcAft>
                        <a:buFont typeface="Symbol" panose="05050102010706020507" pitchFamily="18" charset="2"/>
                        <a:buChar char=""/>
                      </a:pPr>
                      <a:r>
                        <a:rPr lang="en-US" sz="1100" b="0" kern="1200" dirty="0">
                          <a:solidFill>
                            <a:schemeClr val="bg1">
                              <a:lumMod val="75000"/>
                              <a:lumOff val="25000"/>
                            </a:schemeClr>
                          </a:solidFill>
                          <a:effectLst/>
                          <a:latin typeface="+mn-lt"/>
                          <a:ea typeface="+mn-ea"/>
                          <a:cs typeface="+mn-cs"/>
                        </a:rPr>
                        <a:t>Mission &amp; Vision</a:t>
                      </a:r>
                    </a:p>
                    <a:p>
                      <a:pPr marL="342900" marR="0" lvl="0" indent="-169863" algn="l" defTabSz="685800" rtl="0" eaLnBrk="1" latinLnBrk="0" hangingPunct="1">
                        <a:lnSpc>
                          <a:spcPct val="105000"/>
                        </a:lnSpc>
                        <a:spcBef>
                          <a:spcPts val="0"/>
                        </a:spcBef>
                        <a:spcAft>
                          <a:spcPts val="0"/>
                        </a:spcAft>
                        <a:buFont typeface="Symbol" panose="05050102010706020507" pitchFamily="18" charset="2"/>
                        <a:buChar char=""/>
                      </a:pPr>
                      <a:r>
                        <a:rPr lang="en-US" sz="1100" b="0" kern="1200" dirty="0">
                          <a:solidFill>
                            <a:schemeClr val="bg1">
                              <a:lumMod val="75000"/>
                              <a:lumOff val="25000"/>
                            </a:schemeClr>
                          </a:solidFill>
                          <a:effectLst/>
                          <a:latin typeface="+mn-lt"/>
                          <a:ea typeface="+mn-ea"/>
                          <a:cs typeface="+mn-cs"/>
                        </a:rPr>
                        <a:t>Communication </a:t>
                      </a:r>
                    </a:p>
                    <a:p>
                      <a:pPr marL="342900" marR="0" lvl="0" indent="-169863" algn="l" defTabSz="685800" rtl="0" eaLnBrk="1" latinLnBrk="0" hangingPunct="1">
                        <a:lnSpc>
                          <a:spcPct val="105000"/>
                        </a:lnSpc>
                        <a:spcBef>
                          <a:spcPts val="0"/>
                        </a:spcBef>
                        <a:spcAft>
                          <a:spcPts val="0"/>
                        </a:spcAft>
                        <a:buFont typeface="Symbol" panose="05050102010706020507" pitchFamily="18" charset="2"/>
                        <a:buChar char=""/>
                      </a:pPr>
                      <a:r>
                        <a:rPr lang="en-US" sz="1100" b="0" kern="1200" dirty="0">
                          <a:solidFill>
                            <a:schemeClr val="bg1">
                              <a:lumMod val="75000"/>
                              <a:lumOff val="25000"/>
                            </a:schemeClr>
                          </a:solidFill>
                          <a:effectLst/>
                          <a:latin typeface="+mn-lt"/>
                          <a:ea typeface="+mn-ea"/>
                          <a:cs typeface="+mn-cs"/>
                        </a:rPr>
                        <a:t>Connection &amp; Inclusion</a:t>
                      </a:r>
                    </a:p>
                  </a:txBody>
                  <a:tcPr marL="68580" marR="68580" marT="0" marB="0">
                    <a:solidFill>
                      <a:srgbClr val="66CBB5">
                        <a:alpha val="20000"/>
                      </a:srgbClr>
                    </a:solidFill>
                  </a:tcPr>
                </a:tc>
                <a:extLst>
                  <a:ext uri="{0D108BD9-81ED-4DB2-BD59-A6C34878D82A}">
                    <a16:rowId xmlns:a16="http://schemas.microsoft.com/office/drawing/2014/main" val="747004915"/>
                  </a:ext>
                </a:extLst>
              </a:tr>
              <a:tr h="708523">
                <a:tc>
                  <a:txBody>
                    <a:bodyPr/>
                    <a:lstStyle/>
                    <a:p>
                      <a:pPr marL="0" marR="0">
                        <a:spcBef>
                          <a:spcPts val="0"/>
                        </a:spcBef>
                        <a:spcAft>
                          <a:spcPts val="0"/>
                        </a:spcAft>
                      </a:pPr>
                      <a:r>
                        <a:rPr lang="en-US" sz="1200" b="0" dirty="0">
                          <a:solidFill>
                            <a:schemeClr val="bg1">
                              <a:lumMod val="75000"/>
                              <a:lumOff val="25000"/>
                            </a:schemeClr>
                          </a:solidFill>
                          <a:effectLst/>
                        </a:rPr>
                        <a:t>Organize the Team</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Defined Roles &amp; Responsibilities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Inclusive Team Dynamics </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Manage Workloads &amp; Efficiencies </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200" b="0" dirty="0">
                          <a:solidFill>
                            <a:schemeClr val="bg1">
                              <a:lumMod val="75000"/>
                              <a:lumOff val="25000"/>
                            </a:schemeClr>
                          </a:solidFill>
                          <a:effectLst/>
                        </a:rPr>
                        <a:t>Safety, Technology and Environment</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Safety</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Technology, Tools, &amp; Resources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Workspace &amp; Environment</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16607675"/>
                  </a:ext>
                </a:extLst>
              </a:tr>
              <a:tr h="708523">
                <a:tc>
                  <a:txBody>
                    <a:bodyPr/>
                    <a:lstStyle/>
                    <a:p>
                      <a:pPr marL="0" marR="0">
                        <a:spcBef>
                          <a:spcPts val="0"/>
                        </a:spcBef>
                        <a:spcAft>
                          <a:spcPts val="0"/>
                        </a:spcAft>
                      </a:pPr>
                      <a:r>
                        <a:rPr lang="en-US" sz="1200" b="0" dirty="0">
                          <a:solidFill>
                            <a:schemeClr val="bg1">
                              <a:lumMod val="75000"/>
                              <a:lumOff val="25000"/>
                            </a:schemeClr>
                          </a:solidFill>
                          <a:effectLst/>
                        </a:rPr>
                        <a:t>Communicate Effectively</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Feedback &amp; Motivation</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Recognition &amp; Appreciation</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Active Listening</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solidFill>
                      <a:srgbClr val="66CBB5">
                        <a:alpha val="20000"/>
                      </a:srgbClr>
                    </a:solidFill>
                  </a:tcPr>
                </a:tc>
                <a:tc>
                  <a:txBody>
                    <a:bodyPr/>
                    <a:lstStyle/>
                    <a:p>
                      <a:pPr marL="0" marR="0">
                        <a:spcBef>
                          <a:spcPts val="0"/>
                        </a:spcBef>
                        <a:spcAft>
                          <a:spcPts val="0"/>
                        </a:spcAft>
                      </a:pPr>
                      <a:r>
                        <a:rPr lang="en-US" sz="1200" b="0" dirty="0">
                          <a:solidFill>
                            <a:schemeClr val="bg1">
                              <a:lumMod val="75000"/>
                              <a:lumOff val="25000"/>
                            </a:schemeClr>
                          </a:solidFill>
                          <a:effectLst/>
                        </a:rPr>
                        <a:t>Compensation and Benefits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Salary &amp; Wages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Benefits &amp; Time Off</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Health &amp; Wellness</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solidFill>
                      <a:srgbClr val="66CBB5">
                        <a:alpha val="20000"/>
                      </a:srgbClr>
                    </a:solidFill>
                  </a:tcPr>
                </a:tc>
                <a:extLst>
                  <a:ext uri="{0D108BD9-81ED-4DB2-BD59-A6C34878D82A}">
                    <a16:rowId xmlns:a16="http://schemas.microsoft.com/office/drawing/2014/main" val="2927031834"/>
                  </a:ext>
                </a:extLst>
              </a:tr>
              <a:tr h="708523">
                <a:tc>
                  <a:txBody>
                    <a:bodyPr/>
                    <a:lstStyle/>
                    <a:p>
                      <a:pPr marL="0" marR="0">
                        <a:spcBef>
                          <a:spcPts val="0"/>
                        </a:spcBef>
                        <a:spcAft>
                          <a:spcPts val="0"/>
                        </a:spcAft>
                      </a:pPr>
                      <a:r>
                        <a:rPr lang="en-US" sz="1200" b="0" dirty="0">
                          <a:solidFill>
                            <a:schemeClr val="bg1">
                              <a:lumMod val="75000"/>
                              <a:lumOff val="25000"/>
                            </a:schemeClr>
                          </a:solidFill>
                          <a:effectLst/>
                        </a:rPr>
                        <a:t>Measure and Achieve Objectives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Set Objectives </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Define Actions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Review Results</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200" b="0" dirty="0">
                          <a:solidFill>
                            <a:schemeClr val="bg1">
                              <a:lumMod val="75000"/>
                              <a:lumOff val="25000"/>
                            </a:schemeClr>
                          </a:solidFill>
                          <a:effectLst/>
                        </a:rPr>
                        <a:t>Executive Leadership</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Trustworthy &amp; Transparent</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Effective Decision Making</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Agile &amp; Adaptable</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61542372"/>
                  </a:ext>
                </a:extLst>
              </a:tr>
              <a:tr h="708523">
                <a:tc>
                  <a:txBody>
                    <a:bodyPr/>
                    <a:lstStyle/>
                    <a:p>
                      <a:pPr marL="0" marR="0">
                        <a:spcBef>
                          <a:spcPts val="0"/>
                        </a:spcBef>
                        <a:spcAft>
                          <a:spcPts val="0"/>
                        </a:spcAft>
                      </a:pPr>
                      <a:r>
                        <a:rPr lang="en-US" sz="1200" b="0" dirty="0">
                          <a:solidFill>
                            <a:schemeClr val="bg1">
                              <a:lumMod val="75000"/>
                              <a:lumOff val="25000"/>
                            </a:schemeClr>
                          </a:solidFill>
                          <a:effectLst/>
                        </a:rPr>
                        <a:t>Develop and Support People</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Coaching </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Training</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Relationship Building</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solidFill>
                      <a:srgbClr val="66CBB5">
                        <a:alpha val="20000"/>
                      </a:srgbClr>
                    </a:solidFill>
                  </a:tcPr>
                </a:tc>
                <a:tc>
                  <a:txBody>
                    <a:bodyPr/>
                    <a:lstStyle/>
                    <a:p>
                      <a:pPr marL="0" marR="0">
                        <a:spcBef>
                          <a:spcPts val="0"/>
                        </a:spcBef>
                        <a:spcAft>
                          <a:spcPts val="0"/>
                        </a:spcAft>
                      </a:pPr>
                      <a:r>
                        <a:rPr lang="en-US" sz="1200" b="0" dirty="0">
                          <a:solidFill>
                            <a:schemeClr val="bg1">
                              <a:lumMod val="75000"/>
                              <a:lumOff val="25000"/>
                            </a:schemeClr>
                          </a:solidFill>
                          <a:effectLst/>
                        </a:rPr>
                        <a:t>Employee Growth</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Culture of Learning</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Career Paths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Performance Management</a:t>
                      </a:r>
                      <a:endParaRPr lang="en-US" sz="1100" b="0" dirty="0">
                        <a:solidFill>
                          <a:schemeClr val="bg1">
                            <a:lumMod val="75000"/>
                            <a:lumOff val="25000"/>
                          </a:schemeClr>
                        </a:solidFill>
                        <a:effectLst/>
                        <a:latin typeface="Calibri" panose="020F0502020204030204" pitchFamily="34" charset="0"/>
                        <a:ea typeface="Calibri" panose="020F0502020204030204" pitchFamily="34" charset="0"/>
                      </a:endParaRPr>
                    </a:p>
                  </a:txBody>
                  <a:tcPr marL="68580" marR="68580" marT="0" marB="0">
                    <a:solidFill>
                      <a:srgbClr val="66CBB5">
                        <a:alpha val="20000"/>
                      </a:srgbClr>
                    </a:solidFill>
                  </a:tcPr>
                </a:tc>
                <a:extLst>
                  <a:ext uri="{0D108BD9-81ED-4DB2-BD59-A6C34878D82A}">
                    <a16:rowId xmlns:a16="http://schemas.microsoft.com/office/drawing/2014/main" val="2025935129"/>
                  </a:ext>
                </a:extLst>
              </a:tr>
              <a:tr h="708523">
                <a:tc>
                  <a:txBody>
                    <a:bodyPr/>
                    <a:lstStyle/>
                    <a:p>
                      <a:pPr marL="0" marR="0">
                        <a:spcBef>
                          <a:spcPts val="0"/>
                        </a:spcBef>
                        <a:spcAft>
                          <a:spcPts val="0"/>
                        </a:spcAft>
                      </a:pPr>
                      <a:r>
                        <a:rPr lang="en-US" sz="1200" b="0" dirty="0">
                          <a:solidFill>
                            <a:schemeClr val="bg1">
                              <a:lumMod val="75000"/>
                              <a:lumOff val="25000"/>
                            </a:schemeClr>
                          </a:solidFill>
                          <a:effectLst/>
                        </a:rPr>
                        <a:t>Demonstrate Emotional Intelligence</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Self-Awareness &amp; Self-Management</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Empathy</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Social Skills </a:t>
                      </a:r>
                      <a:endParaRPr lang="en-US" sz="1100" b="0" dirty="0">
                        <a:solidFill>
                          <a:schemeClr val="bg1">
                            <a:lumMod val="75000"/>
                            <a:lumOff val="25000"/>
                          </a:schemeClr>
                        </a:solidFill>
                        <a:effectLst/>
                        <a:latin typeface="Calibri" panose="020F0502020204030204" pitchFamily="34" charset="0"/>
                        <a:ea typeface="+mn-ea"/>
                      </a:endParaRPr>
                    </a:p>
                  </a:txBody>
                  <a:tcPr marL="68580" marR="68580" marT="0" marB="0"/>
                </a:tc>
                <a:tc>
                  <a:txBody>
                    <a:bodyPr/>
                    <a:lstStyle/>
                    <a:p>
                      <a:pPr marL="0" marR="0">
                        <a:spcBef>
                          <a:spcPts val="0"/>
                        </a:spcBef>
                        <a:spcAft>
                          <a:spcPts val="0"/>
                        </a:spcAft>
                      </a:pPr>
                      <a:r>
                        <a:rPr lang="en-US" sz="1200" b="0" dirty="0">
                          <a:solidFill>
                            <a:schemeClr val="bg1">
                              <a:lumMod val="75000"/>
                              <a:lumOff val="25000"/>
                            </a:schemeClr>
                          </a:solidFill>
                          <a:effectLst/>
                        </a:rPr>
                        <a:t>Products and Services</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Quality &amp; Innovation</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Organization Reputation</a:t>
                      </a:r>
                    </a:p>
                    <a:p>
                      <a:pPr marL="342900" marR="0" lvl="0" indent="-169863">
                        <a:lnSpc>
                          <a:spcPct val="105000"/>
                        </a:lnSpc>
                        <a:spcBef>
                          <a:spcPts val="0"/>
                        </a:spcBef>
                        <a:spcAft>
                          <a:spcPts val="0"/>
                        </a:spcAft>
                        <a:buFont typeface="Symbol" panose="05050102010706020507" pitchFamily="18" charset="2"/>
                        <a:buChar char=""/>
                      </a:pPr>
                      <a:r>
                        <a:rPr lang="en-US" sz="1100" b="0" dirty="0">
                          <a:solidFill>
                            <a:schemeClr val="bg1">
                              <a:lumMod val="75000"/>
                              <a:lumOff val="25000"/>
                            </a:schemeClr>
                          </a:solidFill>
                          <a:effectLst/>
                        </a:rPr>
                        <a:t>Financial Stability &amp; Future Outlook</a:t>
                      </a:r>
                      <a:endParaRPr lang="en-US" sz="1100" b="0" dirty="0">
                        <a:solidFill>
                          <a:schemeClr val="bg1">
                            <a:lumMod val="75000"/>
                            <a:lumOff val="25000"/>
                          </a:schemeClr>
                        </a:solidFill>
                        <a:effectLst/>
                        <a:latin typeface="Calibri" panose="020F0502020204030204" pitchFamily="34" charset="0"/>
                        <a:ea typeface="+mn-ea"/>
                      </a:endParaRPr>
                    </a:p>
                  </a:txBody>
                  <a:tcPr marL="68580" marR="68580" marT="0" marB="0"/>
                </a:tc>
                <a:extLst>
                  <a:ext uri="{0D108BD9-81ED-4DB2-BD59-A6C34878D82A}">
                    <a16:rowId xmlns:a16="http://schemas.microsoft.com/office/drawing/2014/main" val="2247228514"/>
                  </a:ext>
                </a:extLst>
              </a:tr>
            </a:tbl>
          </a:graphicData>
        </a:graphic>
      </p:graphicFrame>
    </p:spTree>
    <p:extLst>
      <p:ext uri="{BB962C8B-B14F-4D97-AF65-F5344CB8AC3E}">
        <p14:creationId xmlns:p14="http://schemas.microsoft.com/office/powerpoint/2010/main" val="344088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Response Rate</a:t>
            </a:r>
          </a:p>
        </p:txBody>
      </p:sp>
      <p:sp>
        <p:nvSpPr>
          <p:cNvPr id="15" name="Rectangle 14">
            <a:extLst>
              <a:ext uri="{FF2B5EF4-FFF2-40B4-BE49-F238E27FC236}">
                <a16:creationId xmlns:a16="http://schemas.microsoft.com/office/drawing/2014/main" id="{9C84A4CC-7124-6D76-B94B-2C7CABF8A5FC}"/>
              </a:ext>
            </a:extLst>
          </p:cNvPr>
          <p:cNvSpPr/>
          <p:nvPr/>
        </p:nvSpPr>
        <p:spPr>
          <a:xfrm>
            <a:off x="457989" y="966400"/>
            <a:ext cx="2748317"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 </a:t>
            </a:r>
          </a:p>
        </p:txBody>
      </p:sp>
      <p:sp>
        <p:nvSpPr>
          <p:cNvPr id="16" name="Rectangle 15">
            <a:extLst>
              <a:ext uri="{FF2B5EF4-FFF2-40B4-BE49-F238E27FC236}">
                <a16:creationId xmlns:a16="http://schemas.microsoft.com/office/drawing/2014/main" id="{239B534E-9C89-B2DD-AA9D-ABB76501763B}"/>
              </a:ext>
            </a:extLst>
          </p:cNvPr>
          <p:cNvSpPr/>
          <p:nvPr/>
        </p:nvSpPr>
        <p:spPr>
          <a:xfrm>
            <a:off x="3378205" y="5644020"/>
            <a:ext cx="5435591" cy="646331"/>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charts from manager portal </a:t>
            </a:r>
            <a:r>
              <a:rPr lang="en-US" sz="1200" b="1" dirty="0">
                <a:solidFill>
                  <a:schemeClr val="bg1"/>
                </a:solidFill>
              </a:rPr>
              <a:t>(</a:t>
            </a:r>
            <a:r>
              <a:rPr lang="en-US" sz="1200" b="1" dirty="0">
                <a:solidFill>
                  <a:schemeClr val="bg1"/>
                </a:solidFill>
                <a:hlinkClick r:id="rId3" action="ppaction://hlinkfile"/>
              </a:rPr>
              <a:t>myengage360.com</a:t>
            </a:r>
            <a:r>
              <a:rPr lang="en-US" sz="1200" b="1" dirty="0">
                <a:solidFill>
                  <a:schemeClr val="bg1"/>
                </a:solidFill>
              </a:rPr>
              <a:t>) </a:t>
            </a:r>
            <a:r>
              <a:rPr lang="en-US" sz="1200" dirty="0">
                <a:solidFill>
                  <a:srgbClr val="FF0000"/>
                </a:solidFill>
              </a:rPr>
              <a:t>and paste above.</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Home </a:t>
            </a:r>
            <a:r>
              <a:rPr lang="en-US" sz="1200" dirty="0">
                <a:solidFill>
                  <a:srgbClr val="FF0000"/>
                </a:solidFill>
              </a:rPr>
              <a:t>page</a:t>
            </a:r>
            <a:r>
              <a:rPr lang="en-US" sz="1200" b="1" dirty="0">
                <a:solidFill>
                  <a:srgbClr val="FF0000"/>
                </a:solidFill>
              </a:rPr>
              <a:t> </a:t>
            </a:r>
            <a:r>
              <a:rPr lang="en-US" sz="1200" dirty="0">
                <a:solidFill>
                  <a:srgbClr val="FF0000"/>
                </a:solidFill>
              </a:rPr>
              <a:t>to view chart.</a:t>
            </a:r>
            <a:r>
              <a:rPr lang="en-US" sz="1200" b="1" dirty="0">
                <a:solidFill>
                  <a:srgbClr val="FF0000"/>
                </a:solidFill>
              </a:rPr>
              <a:t> </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p:txBody>
      </p:sp>
      <p:sp>
        <p:nvSpPr>
          <p:cNvPr id="3" name="Content Placeholder 16">
            <a:extLst>
              <a:ext uri="{FF2B5EF4-FFF2-40B4-BE49-F238E27FC236}">
                <a16:creationId xmlns:a16="http://schemas.microsoft.com/office/drawing/2014/main" id="{CF258F0E-B9DE-905A-BEB6-F39A20ACED8D}"/>
              </a:ext>
            </a:extLst>
          </p:cNvPr>
          <p:cNvSpPr>
            <a:spLocks noGrp="1"/>
          </p:cNvSpPr>
          <p:nvPr>
            <p:ph sz="quarter" idx="10"/>
          </p:nvPr>
        </p:nvSpPr>
        <p:spPr>
          <a:xfrm>
            <a:off x="475622" y="1438695"/>
            <a:ext cx="4858377" cy="4205325"/>
          </a:xfrm>
        </p:spPr>
        <p:txBody>
          <a:bodyPr>
            <a:normAutofit lnSpcReduction="10000"/>
          </a:bodyPr>
          <a:lstStyle/>
          <a:p>
            <a:r>
              <a:rPr lang="en-US" b="1" dirty="0"/>
              <a:t>Communication tool to improve your experience at work.</a:t>
            </a:r>
          </a:p>
          <a:p>
            <a:pPr lvl="1"/>
            <a:r>
              <a:rPr lang="en-US" dirty="0"/>
              <a:t>In seconds share what’s on you mind</a:t>
            </a:r>
          </a:p>
          <a:p>
            <a:pPr lvl="1"/>
            <a:r>
              <a:rPr lang="en-US" dirty="0"/>
              <a:t>Text message option available</a:t>
            </a:r>
          </a:p>
          <a:p>
            <a:r>
              <a:rPr lang="en-US" b="1" dirty="0"/>
              <a:t>Feedback is 100% anonymous! </a:t>
            </a:r>
          </a:p>
          <a:p>
            <a:pPr lvl="1"/>
            <a:r>
              <a:rPr lang="en-US" dirty="0"/>
              <a:t>There is no way to see the identity of who is providing feedback</a:t>
            </a:r>
          </a:p>
          <a:p>
            <a:r>
              <a:rPr lang="en-US" b="1" dirty="0"/>
              <a:t>Leadership cares and wants to identify needs and areas for improvement.</a:t>
            </a:r>
          </a:p>
          <a:p>
            <a:pPr lvl="1"/>
            <a:r>
              <a:rPr lang="en-US" dirty="0"/>
              <a:t>Stay on top of evolving needs</a:t>
            </a:r>
          </a:p>
          <a:p>
            <a:pPr lvl="1"/>
            <a:r>
              <a:rPr lang="en-US" dirty="0"/>
              <a:t>Better understand the team’s experience</a:t>
            </a:r>
          </a:p>
          <a:p>
            <a:pPr marL="0" lvl="1" indent="0">
              <a:buNone/>
            </a:pPr>
            <a:endParaRPr lang="en-US" dirty="0"/>
          </a:p>
          <a:p>
            <a:pPr marL="0" lvl="1" indent="0">
              <a:buNone/>
            </a:pPr>
            <a:r>
              <a:rPr lang="en-US" dirty="0">
                <a:solidFill>
                  <a:srgbClr val="FF0000"/>
                </a:solidFill>
              </a:rPr>
              <a:t>Insert WHY survey response is specifically important to you and your company.</a:t>
            </a:r>
          </a:p>
          <a:p>
            <a:pPr marL="0" lvl="1" indent="0">
              <a:buNone/>
            </a:pPr>
            <a:endParaRPr lang="en-US" dirty="0"/>
          </a:p>
          <a:p>
            <a:endParaRPr lang="en-US" dirty="0"/>
          </a:p>
          <a:p>
            <a:endParaRPr lang="en-US" dirty="0"/>
          </a:p>
        </p:txBody>
      </p:sp>
      <p:pic>
        <p:nvPicPr>
          <p:cNvPr id="9" name="Picture 8">
            <a:extLst>
              <a:ext uri="{FF2B5EF4-FFF2-40B4-BE49-F238E27FC236}">
                <a16:creationId xmlns:a16="http://schemas.microsoft.com/office/drawing/2014/main" id="{B4977BDE-0851-154C-3DC4-80CEF2C0C0EE}"/>
              </a:ext>
            </a:extLst>
          </p:cNvPr>
          <p:cNvPicPr>
            <a:picLocks noChangeAspect="1"/>
          </p:cNvPicPr>
          <p:nvPr/>
        </p:nvPicPr>
        <p:blipFill>
          <a:blip r:embed="rId4"/>
          <a:stretch>
            <a:fillRect/>
          </a:stretch>
        </p:blipFill>
        <p:spPr>
          <a:xfrm>
            <a:off x="6247204" y="5078899"/>
            <a:ext cx="4081462" cy="30233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CC43304-473C-E31D-3B28-28CF5028978A}"/>
              </a:ext>
            </a:extLst>
          </p:cNvPr>
          <p:cNvPicPr>
            <a:picLocks noChangeAspect="1"/>
          </p:cNvPicPr>
          <p:nvPr/>
        </p:nvPicPr>
        <p:blipFill>
          <a:blip r:embed="rId5"/>
          <a:stretch>
            <a:fillRect/>
          </a:stretch>
        </p:blipFill>
        <p:spPr>
          <a:xfrm>
            <a:off x="6196054" y="1322631"/>
            <a:ext cx="4132612" cy="33480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976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Response Rate Trend</a:t>
            </a:r>
          </a:p>
        </p:txBody>
      </p:sp>
      <p:sp>
        <p:nvSpPr>
          <p:cNvPr id="16" name="Rectangle 15">
            <a:extLst>
              <a:ext uri="{FF2B5EF4-FFF2-40B4-BE49-F238E27FC236}">
                <a16:creationId xmlns:a16="http://schemas.microsoft.com/office/drawing/2014/main" id="{239B534E-9C89-B2DD-AA9D-ABB76501763B}"/>
              </a:ext>
            </a:extLst>
          </p:cNvPr>
          <p:cNvSpPr/>
          <p:nvPr/>
        </p:nvSpPr>
        <p:spPr>
          <a:xfrm>
            <a:off x="3378205" y="5644020"/>
            <a:ext cx="5435591" cy="120032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charts from manager portal </a:t>
            </a:r>
            <a:r>
              <a:rPr lang="en-US" sz="1200" b="1" dirty="0">
                <a:solidFill>
                  <a:schemeClr val="bg1"/>
                </a:solidFill>
              </a:rPr>
              <a:t>(</a:t>
            </a:r>
            <a:r>
              <a:rPr lang="en-US" sz="1200" b="1" dirty="0">
                <a:solidFill>
                  <a:schemeClr val="bg1"/>
                </a:solidFill>
                <a:hlinkClick r:id="rId3" action="ppaction://hlinkfile"/>
              </a:rPr>
              <a:t>myengage360.com</a:t>
            </a:r>
            <a:r>
              <a:rPr lang="en-US" sz="1200" b="1" dirty="0">
                <a:solidFill>
                  <a:schemeClr val="bg1"/>
                </a:solidFill>
              </a:rPr>
              <a:t>) </a:t>
            </a:r>
            <a:r>
              <a:rPr lang="en-US" sz="1200" dirty="0">
                <a:solidFill>
                  <a:srgbClr val="FF0000"/>
                </a:solidFill>
              </a:rPr>
              <a:t>and paste above.</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Reports </a:t>
            </a:r>
            <a:r>
              <a:rPr lang="en-US" sz="1200" dirty="0">
                <a:solidFill>
                  <a:srgbClr val="FF0000"/>
                </a:solidFill>
              </a:rPr>
              <a:t>and</a:t>
            </a:r>
            <a:r>
              <a:rPr lang="en-US" sz="1200" b="1" dirty="0">
                <a:solidFill>
                  <a:srgbClr val="FF0000"/>
                </a:solidFill>
              </a:rPr>
              <a:t> Trends</a:t>
            </a:r>
            <a:r>
              <a:rPr lang="en-US" sz="1200" dirty="0">
                <a:solidFill>
                  <a:srgbClr val="FF0000"/>
                </a:solidFill>
              </a:rPr>
              <a:t> to view chart.</a:t>
            </a:r>
            <a:endParaRPr lang="en-US" sz="1200" b="1" dirty="0">
              <a:solidFill>
                <a:srgbClr val="FF0000"/>
              </a:solidFill>
            </a:endParaRP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OR click on the </a:t>
            </a:r>
            <a:r>
              <a:rPr lang="en-US" sz="1200" b="1" dirty="0">
                <a:solidFill>
                  <a:srgbClr val="FF0000"/>
                </a:solidFill>
              </a:rPr>
              <a:t>Response</a:t>
            </a:r>
            <a:r>
              <a:rPr lang="en-US" sz="1200" dirty="0">
                <a:solidFill>
                  <a:srgbClr val="FF0000"/>
                </a:solidFill>
              </a:rPr>
              <a:t> </a:t>
            </a:r>
            <a:r>
              <a:rPr lang="en-US" sz="1200" b="1" dirty="0">
                <a:solidFill>
                  <a:srgbClr val="FF0000"/>
                </a:solidFill>
              </a:rPr>
              <a:t>Rate </a:t>
            </a:r>
            <a:r>
              <a:rPr lang="en-US" sz="1200" dirty="0">
                <a:solidFill>
                  <a:srgbClr val="FF0000"/>
                </a:solidFill>
              </a:rPr>
              <a:t>circle on </a:t>
            </a:r>
            <a:r>
              <a:rPr lang="en-US" sz="1200" b="1" dirty="0">
                <a:solidFill>
                  <a:srgbClr val="FF0000"/>
                </a:solidFill>
              </a:rPr>
              <a:t>Home </a:t>
            </a:r>
            <a:r>
              <a:rPr lang="en-US" sz="1200" dirty="0">
                <a:solidFill>
                  <a:srgbClr val="FF0000"/>
                </a:solidFill>
              </a:rPr>
              <a:t>page.</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endParaRPr lang="en-US" sz="1200" dirty="0">
              <a:solidFill>
                <a:srgbClr val="FF0000"/>
              </a:solidFill>
            </a:endParaRPr>
          </a:p>
          <a:p>
            <a:pPr algn="ctr">
              <a:defRPr sz="1862" b="0" i="0" u="none" strike="noStrike" kern="1200" spc="0" baseline="0">
                <a:solidFill>
                  <a:srgbClr val="282828"/>
                </a:solidFill>
                <a:latin typeface="+mn-lt"/>
                <a:ea typeface="+mn-ea"/>
                <a:cs typeface="+mn-cs"/>
              </a:defRPr>
            </a:pPr>
            <a:endParaRPr lang="en-US" sz="1200" dirty="0">
              <a:solidFill>
                <a:srgbClr val="FF0000"/>
              </a:solidFill>
            </a:endParaRPr>
          </a:p>
        </p:txBody>
      </p:sp>
      <p:sp>
        <p:nvSpPr>
          <p:cNvPr id="4" name="Rectangle 3">
            <a:extLst>
              <a:ext uri="{FF2B5EF4-FFF2-40B4-BE49-F238E27FC236}">
                <a16:creationId xmlns:a16="http://schemas.microsoft.com/office/drawing/2014/main" id="{C26D6C9F-161E-E43A-AAD8-1FEC13BAB3A1}"/>
              </a:ext>
            </a:extLst>
          </p:cNvPr>
          <p:cNvSpPr/>
          <p:nvPr/>
        </p:nvSpPr>
        <p:spPr>
          <a:xfrm>
            <a:off x="475622" y="966400"/>
            <a:ext cx="2713050"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 </a:t>
            </a:r>
          </a:p>
        </p:txBody>
      </p:sp>
      <p:sp>
        <p:nvSpPr>
          <p:cNvPr id="10" name="Content Placeholder 16">
            <a:extLst>
              <a:ext uri="{FF2B5EF4-FFF2-40B4-BE49-F238E27FC236}">
                <a16:creationId xmlns:a16="http://schemas.microsoft.com/office/drawing/2014/main" id="{01F9C2BD-ED6E-5E86-5789-EAC5F35BDA56}"/>
              </a:ext>
            </a:extLst>
          </p:cNvPr>
          <p:cNvSpPr>
            <a:spLocks noGrp="1"/>
          </p:cNvSpPr>
          <p:nvPr>
            <p:ph sz="quarter" idx="10"/>
          </p:nvPr>
        </p:nvSpPr>
        <p:spPr>
          <a:xfrm>
            <a:off x="475623" y="1438695"/>
            <a:ext cx="3943978" cy="4205325"/>
          </a:xfrm>
        </p:spPr>
        <p:txBody>
          <a:bodyPr/>
          <a:lstStyle/>
          <a:p>
            <a:pPr marL="0" lvl="1" indent="0">
              <a:buNone/>
            </a:pPr>
            <a:r>
              <a:rPr lang="en-US" sz="2000" b="1" dirty="0"/>
              <a:t>Since our last update (</a:t>
            </a:r>
            <a:r>
              <a:rPr lang="en-US" sz="2000" b="1" dirty="0">
                <a:solidFill>
                  <a:srgbClr val="FF0000"/>
                </a:solidFill>
                <a:highlight>
                  <a:srgbClr val="FFFF00"/>
                </a:highlight>
              </a:rPr>
              <a:t>90 days ago</a:t>
            </a:r>
            <a:r>
              <a:rPr lang="en-US" sz="2000" b="1" dirty="0"/>
              <a:t>) we are running at </a:t>
            </a:r>
            <a:r>
              <a:rPr lang="en-US" sz="2000" b="1" dirty="0">
                <a:highlight>
                  <a:srgbClr val="FFFF00"/>
                </a:highlight>
              </a:rPr>
              <a:t>75</a:t>
            </a:r>
            <a:r>
              <a:rPr lang="en-US" sz="2000" b="1" dirty="0"/>
              <a:t>%.</a:t>
            </a:r>
          </a:p>
          <a:p>
            <a:r>
              <a:rPr lang="en-US" b="1" dirty="0"/>
              <a:t>Our Goal – </a:t>
            </a:r>
            <a:r>
              <a:rPr lang="en-US" b="1" dirty="0">
                <a:highlight>
                  <a:srgbClr val="FFFF00"/>
                </a:highlight>
              </a:rPr>
              <a:t>X%</a:t>
            </a:r>
          </a:p>
          <a:p>
            <a:pPr lvl="1"/>
            <a:r>
              <a:rPr lang="en-US" dirty="0"/>
              <a:t>Highest Rate – </a:t>
            </a:r>
            <a:r>
              <a:rPr lang="en-US" dirty="0">
                <a:highlight>
                  <a:srgbClr val="FFFF00"/>
                </a:highlight>
              </a:rPr>
              <a:t>X%</a:t>
            </a:r>
          </a:p>
          <a:p>
            <a:pPr lvl="1"/>
            <a:r>
              <a:rPr lang="en-US" dirty="0"/>
              <a:t>Lowest Rate – </a:t>
            </a:r>
            <a:r>
              <a:rPr lang="en-US" dirty="0">
                <a:highlight>
                  <a:srgbClr val="FFFF00"/>
                </a:highlight>
              </a:rPr>
              <a:t>X%</a:t>
            </a:r>
          </a:p>
          <a:p>
            <a:endParaRPr lang="en-US" dirty="0"/>
          </a:p>
          <a:p>
            <a:endParaRPr lang="en-US" dirty="0"/>
          </a:p>
        </p:txBody>
      </p:sp>
      <p:pic>
        <p:nvPicPr>
          <p:cNvPr id="5" name="Picture 4">
            <a:extLst>
              <a:ext uri="{FF2B5EF4-FFF2-40B4-BE49-F238E27FC236}">
                <a16:creationId xmlns:a16="http://schemas.microsoft.com/office/drawing/2014/main" id="{145D9D58-6884-B498-C1B5-C05635E496D2}"/>
              </a:ext>
            </a:extLst>
          </p:cNvPr>
          <p:cNvPicPr>
            <a:picLocks noChangeAspect="1"/>
          </p:cNvPicPr>
          <p:nvPr/>
        </p:nvPicPr>
        <p:blipFill rotWithShape="1">
          <a:blip r:embed="rId4"/>
          <a:srcRect t="1190"/>
          <a:stretch/>
        </p:blipFill>
        <p:spPr>
          <a:xfrm>
            <a:off x="4729455" y="1464021"/>
            <a:ext cx="6751345" cy="415467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5317292-9192-DBC3-B266-E1EF627DDA20}"/>
              </a:ext>
            </a:extLst>
          </p:cNvPr>
          <p:cNvPicPr>
            <a:picLocks noChangeAspect="1"/>
          </p:cNvPicPr>
          <p:nvPr/>
        </p:nvPicPr>
        <p:blipFill>
          <a:blip r:embed="rId5"/>
          <a:stretch>
            <a:fillRect/>
          </a:stretch>
        </p:blipFill>
        <p:spPr>
          <a:xfrm>
            <a:off x="914400" y="3222089"/>
            <a:ext cx="2790698" cy="2279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655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Engagement Scores</a:t>
            </a:r>
          </a:p>
        </p:txBody>
      </p:sp>
      <p:sp>
        <p:nvSpPr>
          <p:cNvPr id="16" name="Rectangle 15">
            <a:extLst>
              <a:ext uri="{FF2B5EF4-FFF2-40B4-BE49-F238E27FC236}">
                <a16:creationId xmlns:a16="http://schemas.microsoft.com/office/drawing/2014/main" id="{239B534E-9C89-B2DD-AA9D-ABB76501763B}"/>
              </a:ext>
            </a:extLst>
          </p:cNvPr>
          <p:cNvSpPr/>
          <p:nvPr/>
        </p:nvSpPr>
        <p:spPr>
          <a:xfrm>
            <a:off x="3378205" y="5503522"/>
            <a:ext cx="543559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Simply download charts from manager portal </a:t>
            </a:r>
            <a:r>
              <a:rPr kumimoji="0" lang="en-US" sz="1200" b="1" i="0" u="none" strike="noStrike" kern="1200" cap="none" spc="0" normalizeH="0" baseline="0" noProof="0" dirty="0">
                <a:ln>
                  <a:noFill/>
                </a:ln>
                <a:solidFill>
                  <a:srgbClr val="282828"/>
                </a:solidFill>
                <a:effectLst/>
                <a:uLnTx/>
                <a:uFillTx/>
                <a:latin typeface="Calibri"/>
                <a:ea typeface="+mn-ea"/>
                <a:cs typeface="+mn-cs"/>
              </a:rPr>
              <a:t>(</a:t>
            </a:r>
            <a:r>
              <a:rPr kumimoji="0" lang="en-US" sz="1200" b="1" i="0" u="none" strike="noStrike" kern="1200" cap="none" spc="0" normalizeH="0" baseline="0" noProof="0" dirty="0">
                <a:ln>
                  <a:noFill/>
                </a:ln>
                <a:solidFill>
                  <a:srgbClr val="282828"/>
                </a:solidFill>
                <a:effectLst/>
                <a:uLnTx/>
                <a:uFillTx/>
                <a:latin typeface="Calibri"/>
                <a:ea typeface="+mn-ea"/>
                <a:cs typeface="+mn-cs"/>
                <a:hlinkClick r:id="rId3" action="ppaction://hlinkfile"/>
              </a:rPr>
              <a:t>myengage360.com</a:t>
            </a:r>
            <a:r>
              <a:rPr kumimoji="0" lang="en-US" sz="1200" b="1" i="0" u="none" strike="noStrike" kern="1200" cap="none" spc="0" normalizeH="0" baseline="0" noProof="0" dirty="0">
                <a:ln>
                  <a:noFill/>
                </a:ln>
                <a:solidFill>
                  <a:srgbClr val="282828"/>
                </a:solidFill>
                <a:effectLst/>
                <a:uLnTx/>
                <a:uFillTx/>
                <a:latin typeface="Calibri"/>
                <a:ea typeface="+mn-ea"/>
                <a:cs typeface="+mn-cs"/>
              </a:rPr>
              <a:t>) </a:t>
            </a:r>
            <a:r>
              <a:rPr kumimoji="0" lang="en-US" sz="1200" b="0" i="0" u="none" strike="noStrike" kern="1200" cap="none" spc="0" normalizeH="0" baseline="0" noProof="0" dirty="0">
                <a:ln>
                  <a:noFill/>
                </a:ln>
                <a:solidFill>
                  <a:srgbClr val="FF0000"/>
                </a:solidFill>
                <a:effectLst/>
                <a:uLnTx/>
                <a:uFillTx/>
                <a:latin typeface="Calibri"/>
                <a:ea typeface="+mn-ea"/>
                <a:cs typeface="+mn-cs"/>
              </a:rPr>
              <a:t>and paste above.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Go to </a:t>
            </a:r>
            <a:r>
              <a:rPr kumimoji="0" lang="en-US" sz="1200" b="1" i="0" u="none" strike="noStrike" kern="1200" cap="none" spc="0" normalizeH="0" baseline="0" noProof="0" dirty="0">
                <a:ln>
                  <a:noFill/>
                </a:ln>
                <a:solidFill>
                  <a:srgbClr val="FF0000"/>
                </a:solidFill>
                <a:effectLst/>
                <a:uLnTx/>
                <a:uFillTx/>
                <a:latin typeface="Calibri"/>
                <a:ea typeface="+mn-ea"/>
                <a:cs typeface="+mn-cs"/>
              </a:rPr>
              <a:t>Home </a:t>
            </a:r>
            <a:r>
              <a:rPr kumimoji="0" lang="en-US" sz="1200" b="0" i="0" u="none" strike="noStrike" kern="1200" cap="none" spc="0" normalizeH="0" baseline="0" noProof="0" dirty="0">
                <a:ln>
                  <a:noFill/>
                </a:ln>
                <a:solidFill>
                  <a:srgbClr val="FF0000"/>
                </a:solidFill>
                <a:effectLst/>
                <a:uLnTx/>
                <a:uFillTx/>
                <a:latin typeface="Calibri"/>
                <a:ea typeface="+mn-ea"/>
                <a:cs typeface="+mn-cs"/>
              </a:rPr>
              <a:t>page</a:t>
            </a:r>
            <a:r>
              <a:rPr kumimoji="0" lang="en-US" sz="1200" b="1" i="0" u="none" strike="noStrike" kern="1200" cap="none" spc="0" normalizeH="0" baseline="0" noProof="0" dirty="0">
                <a:ln>
                  <a:noFill/>
                </a:ln>
                <a:solidFill>
                  <a:srgbClr val="FF0000"/>
                </a:solidFill>
                <a:effectLst/>
                <a:uLnTx/>
                <a:uFillTx/>
                <a:latin typeface="Calibri"/>
                <a:ea typeface="+mn-ea"/>
                <a:cs typeface="+mn-cs"/>
              </a:rPr>
              <a:t> </a:t>
            </a:r>
            <a:r>
              <a:rPr kumimoji="0" lang="en-US" sz="1200" b="0" i="0" u="none" strike="noStrike" kern="1200" cap="none" spc="0" normalizeH="0" baseline="0" noProof="0" dirty="0">
                <a:ln>
                  <a:noFill/>
                </a:ln>
                <a:solidFill>
                  <a:srgbClr val="FF0000"/>
                </a:solidFill>
                <a:effectLst/>
                <a:uLnTx/>
                <a:uFillTx/>
                <a:latin typeface="Calibri"/>
                <a:ea typeface="+mn-ea"/>
                <a:cs typeface="+mn-cs"/>
              </a:rPr>
              <a:t>to view charts.</a:t>
            </a:r>
            <a:r>
              <a:rPr kumimoji="0" lang="en-US" sz="1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Also, feel free to share the reporting dashboard live with your team!</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64546197-4796-D0F3-FDA2-E7458198EFEF}"/>
              </a:ext>
            </a:extLst>
          </p:cNvPr>
          <p:cNvSpPr/>
          <p:nvPr/>
        </p:nvSpPr>
        <p:spPr>
          <a:xfrm>
            <a:off x="475622" y="966400"/>
            <a:ext cx="271305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Date Range:</a:t>
            </a:r>
            <a:r>
              <a:rPr kumimoji="0" lang="en-US" sz="1200" b="0" i="0" u="none" strike="noStrike" kern="1200" cap="none" spc="0" normalizeH="0" baseline="0" noProof="0" dirty="0">
                <a:ln>
                  <a:noFill/>
                </a:ln>
                <a:solidFill>
                  <a:srgbClr val="FF0000"/>
                </a:solidFill>
                <a:effectLst/>
                <a:uLnTx/>
                <a:uFillTx/>
                <a:latin typeface="Calibri"/>
                <a:ea typeface="+mn-ea"/>
                <a:cs typeface="+mn-cs"/>
              </a:rPr>
              <a:t> XX/ XX/XXXX </a:t>
            </a:r>
            <a:r>
              <a:rPr kumimoji="0" lang="en-US" sz="1200" b="0" i="0" u="none" strike="noStrike" kern="1200" cap="none" spc="0" normalizeH="0" baseline="0" noProof="0" dirty="0">
                <a:ln>
                  <a:noFill/>
                </a:ln>
                <a:solidFill>
                  <a:srgbClr val="282828"/>
                </a:solidFill>
                <a:effectLst/>
                <a:uLnTx/>
                <a:uFillTx/>
                <a:latin typeface="Calibri"/>
                <a:ea typeface="+mn-ea"/>
                <a:cs typeface="+mn-cs"/>
              </a:rPr>
              <a:t>– </a:t>
            </a:r>
            <a:r>
              <a:rPr kumimoji="0" lang="en-US" sz="1200" b="0" i="0" u="none" strike="noStrike" kern="1200" cap="none" spc="0" normalizeH="0" baseline="0" noProof="0" dirty="0">
                <a:ln>
                  <a:noFill/>
                </a:ln>
                <a:solidFill>
                  <a:srgbClr val="FF0000"/>
                </a:solidFill>
                <a:effectLst/>
                <a:uLnTx/>
                <a:uFillTx/>
                <a:latin typeface="Calibri"/>
                <a:ea typeface="+mn-ea"/>
                <a:cs typeface="+mn-cs"/>
              </a:rPr>
              <a:t>XX/XX/XXXX </a:t>
            </a:r>
          </a:p>
        </p:txBody>
      </p:sp>
      <p:sp>
        <p:nvSpPr>
          <p:cNvPr id="5" name="Content Placeholder 16">
            <a:extLst>
              <a:ext uri="{FF2B5EF4-FFF2-40B4-BE49-F238E27FC236}">
                <a16:creationId xmlns:a16="http://schemas.microsoft.com/office/drawing/2014/main" id="{1F1E5F91-7459-7675-5501-F5863DB32935}"/>
              </a:ext>
            </a:extLst>
          </p:cNvPr>
          <p:cNvSpPr>
            <a:spLocks noGrp="1"/>
          </p:cNvSpPr>
          <p:nvPr>
            <p:ph sz="quarter" idx="10"/>
          </p:nvPr>
        </p:nvSpPr>
        <p:spPr>
          <a:xfrm>
            <a:off x="475623" y="1438695"/>
            <a:ext cx="3943978" cy="4205325"/>
          </a:xfrm>
        </p:spPr>
        <p:txBody>
          <a:bodyPr/>
          <a:lstStyle/>
          <a:p>
            <a:r>
              <a:rPr lang="en-US" b="1" dirty="0"/>
              <a:t>Summary</a:t>
            </a:r>
          </a:p>
          <a:p>
            <a:pPr lvl="1"/>
            <a:r>
              <a:rPr lang="en-US" dirty="0"/>
              <a:t>Manager Index: </a:t>
            </a:r>
            <a:r>
              <a:rPr lang="en-US" dirty="0">
                <a:solidFill>
                  <a:srgbClr val="FF0000"/>
                </a:solidFill>
                <a:highlight>
                  <a:srgbClr val="FFFF00"/>
                </a:highlight>
              </a:rPr>
              <a:t>4.13</a:t>
            </a:r>
          </a:p>
          <a:p>
            <a:pPr lvl="1"/>
            <a:r>
              <a:rPr lang="en-US" dirty="0"/>
              <a:t>Organization Index: </a:t>
            </a:r>
            <a:r>
              <a:rPr lang="en-US" dirty="0">
                <a:solidFill>
                  <a:srgbClr val="FF0000"/>
                </a:solidFill>
                <a:highlight>
                  <a:srgbClr val="FFFF00"/>
                </a:highlight>
              </a:rPr>
              <a:t>4.31</a:t>
            </a:r>
            <a:endParaRPr lang="en-US" dirty="0">
              <a:highlight>
                <a:srgbClr val="FFFF00"/>
              </a:highlight>
            </a:endParaRPr>
          </a:p>
          <a:p>
            <a:pPr lvl="1"/>
            <a:r>
              <a:rPr lang="en-US" dirty="0"/>
              <a:t>Highlights:</a:t>
            </a:r>
          </a:p>
          <a:p>
            <a:pPr lvl="2"/>
            <a:r>
              <a:rPr lang="en-US" sz="1800" dirty="0">
                <a:solidFill>
                  <a:srgbClr val="434343"/>
                </a:solidFill>
              </a:rPr>
              <a:t>[insert comment]</a:t>
            </a:r>
          </a:p>
          <a:p>
            <a:pPr lvl="2"/>
            <a:r>
              <a:rPr lang="en-US" sz="1800" dirty="0">
                <a:solidFill>
                  <a:srgbClr val="434343"/>
                </a:solidFill>
              </a:rPr>
              <a:t>[insert comment]</a:t>
            </a:r>
          </a:p>
          <a:p>
            <a:pPr lvl="1"/>
            <a:endParaRPr lang="en-US" dirty="0"/>
          </a:p>
          <a:p>
            <a:pPr marL="0" lvl="1"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5B9F7F29-C623-27F3-6264-376F6BDBC4D1}"/>
              </a:ext>
            </a:extLst>
          </p:cNvPr>
          <p:cNvPicPr>
            <a:picLocks noChangeAspect="1"/>
          </p:cNvPicPr>
          <p:nvPr/>
        </p:nvPicPr>
        <p:blipFill>
          <a:blip r:embed="rId4"/>
          <a:stretch>
            <a:fillRect/>
          </a:stretch>
        </p:blipFill>
        <p:spPr>
          <a:xfrm>
            <a:off x="6156696" y="4828061"/>
            <a:ext cx="4081462" cy="30233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490A644-93DE-3C50-A5A6-EAD241C6C4E3}"/>
              </a:ext>
            </a:extLst>
          </p:cNvPr>
          <p:cNvPicPr>
            <a:picLocks noChangeAspect="1"/>
          </p:cNvPicPr>
          <p:nvPr/>
        </p:nvPicPr>
        <p:blipFill>
          <a:blip r:embed="rId5"/>
          <a:stretch>
            <a:fillRect/>
          </a:stretch>
        </p:blipFill>
        <p:spPr>
          <a:xfrm>
            <a:off x="4894124" y="1797456"/>
            <a:ext cx="6606606" cy="26574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998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Progress </a:t>
            </a:r>
            <a:r>
              <a:rPr lang="en-US" dirty="0">
                <a:solidFill>
                  <a:srgbClr val="FF0000"/>
                </a:solidFill>
              </a:rPr>
              <a:t>[Compare time periods)</a:t>
            </a:r>
            <a:endParaRPr lang="en-US" dirty="0"/>
          </a:p>
        </p:txBody>
      </p:sp>
      <p:sp>
        <p:nvSpPr>
          <p:cNvPr id="16" name="Rectangle 15">
            <a:extLst>
              <a:ext uri="{FF2B5EF4-FFF2-40B4-BE49-F238E27FC236}">
                <a16:creationId xmlns:a16="http://schemas.microsoft.com/office/drawing/2014/main" id="{239B534E-9C89-B2DD-AA9D-ABB76501763B}"/>
              </a:ext>
            </a:extLst>
          </p:cNvPr>
          <p:cNvSpPr/>
          <p:nvPr/>
        </p:nvSpPr>
        <p:spPr>
          <a:xfrm>
            <a:off x="3378205" y="5503522"/>
            <a:ext cx="5435591"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Simply download charts from manager portal </a:t>
            </a:r>
            <a:r>
              <a:rPr kumimoji="0" lang="en-US" sz="1200" b="1" i="0" u="none" strike="noStrike" kern="1200" cap="none" spc="0" normalizeH="0" baseline="0" noProof="0" dirty="0">
                <a:ln>
                  <a:noFill/>
                </a:ln>
                <a:solidFill>
                  <a:srgbClr val="282828"/>
                </a:solidFill>
                <a:effectLst/>
                <a:uLnTx/>
                <a:uFillTx/>
                <a:latin typeface="Calibri"/>
                <a:ea typeface="+mn-ea"/>
                <a:cs typeface="+mn-cs"/>
              </a:rPr>
              <a:t>(</a:t>
            </a:r>
            <a:r>
              <a:rPr kumimoji="0" lang="en-US" sz="1200" b="1" i="0" u="none" strike="noStrike" kern="1200" cap="none" spc="0" normalizeH="0" baseline="0" noProof="0" dirty="0">
                <a:ln>
                  <a:noFill/>
                </a:ln>
                <a:solidFill>
                  <a:srgbClr val="282828"/>
                </a:solidFill>
                <a:effectLst/>
                <a:uLnTx/>
                <a:uFillTx/>
                <a:latin typeface="Calibri"/>
                <a:ea typeface="+mn-ea"/>
                <a:cs typeface="+mn-cs"/>
                <a:hlinkClick r:id="rId3" action="ppaction://hlinkfile"/>
              </a:rPr>
              <a:t>myengage360.com</a:t>
            </a:r>
            <a:r>
              <a:rPr kumimoji="0" lang="en-US" sz="1200" b="1" i="0" u="none" strike="noStrike" kern="1200" cap="none" spc="0" normalizeH="0" baseline="0" noProof="0" dirty="0">
                <a:ln>
                  <a:noFill/>
                </a:ln>
                <a:solidFill>
                  <a:srgbClr val="282828"/>
                </a:solidFill>
                <a:effectLst/>
                <a:uLnTx/>
                <a:uFillTx/>
                <a:latin typeface="Calibri"/>
                <a:ea typeface="+mn-ea"/>
                <a:cs typeface="+mn-cs"/>
              </a:rPr>
              <a:t>) </a:t>
            </a:r>
            <a:r>
              <a:rPr kumimoji="0" lang="en-US" sz="1200" b="0" i="0" u="none" strike="noStrike" kern="1200" cap="none" spc="0" normalizeH="0" baseline="0" noProof="0" dirty="0">
                <a:ln>
                  <a:noFill/>
                </a:ln>
                <a:solidFill>
                  <a:srgbClr val="FF0000"/>
                </a:solidFill>
                <a:effectLst/>
                <a:uLnTx/>
                <a:uFillTx/>
                <a:latin typeface="Calibri"/>
                <a:ea typeface="+mn-ea"/>
                <a:cs typeface="+mn-cs"/>
              </a:rPr>
              <a:t>and paste above.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Go to </a:t>
            </a:r>
            <a:r>
              <a:rPr kumimoji="0" lang="en-US" sz="1200" b="1" i="0" u="none" strike="noStrike" kern="1200" cap="none" spc="0" normalizeH="0" baseline="0" noProof="0" dirty="0">
                <a:ln>
                  <a:noFill/>
                </a:ln>
                <a:solidFill>
                  <a:srgbClr val="FF0000"/>
                </a:solidFill>
                <a:effectLst/>
                <a:uLnTx/>
                <a:uFillTx/>
                <a:latin typeface="Calibri"/>
                <a:ea typeface="+mn-ea"/>
                <a:cs typeface="+mn-cs"/>
              </a:rPr>
              <a:t>Home </a:t>
            </a:r>
            <a:r>
              <a:rPr kumimoji="0" lang="en-US" sz="1200" b="0" i="0" u="none" strike="noStrike" kern="1200" cap="none" spc="0" normalizeH="0" baseline="0" noProof="0" dirty="0">
                <a:ln>
                  <a:noFill/>
                </a:ln>
                <a:solidFill>
                  <a:srgbClr val="FF0000"/>
                </a:solidFill>
                <a:effectLst/>
                <a:uLnTx/>
                <a:uFillTx/>
                <a:latin typeface="Calibri"/>
                <a:ea typeface="+mn-ea"/>
                <a:cs typeface="+mn-cs"/>
              </a:rPr>
              <a:t>page</a:t>
            </a:r>
            <a:r>
              <a:rPr kumimoji="0" lang="en-US" sz="1200" b="1" i="0" u="none" strike="noStrike" kern="1200" cap="none" spc="0" normalizeH="0" baseline="0" noProof="0" dirty="0">
                <a:ln>
                  <a:noFill/>
                </a:ln>
                <a:solidFill>
                  <a:srgbClr val="FF0000"/>
                </a:solidFill>
                <a:effectLst/>
                <a:uLnTx/>
                <a:uFillTx/>
                <a:latin typeface="Calibri"/>
                <a:ea typeface="+mn-ea"/>
                <a:cs typeface="+mn-cs"/>
              </a:rPr>
              <a:t> </a:t>
            </a:r>
            <a:r>
              <a:rPr kumimoji="0" lang="en-US" sz="1200" b="0" i="0" u="none" strike="noStrike" kern="1200" cap="none" spc="0" normalizeH="0" baseline="0" noProof="0" dirty="0">
                <a:ln>
                  <a:noFill/>
                </a:ln>
                <a:solidFill>
                  <a:srgbClr val="FF0000"/>
                </a:solidFill>
                <a:effectLst/>
                <a:uLnTx/>
                <a:uFillTx/>
                <a:latin typeface="Calibri"/>
                <a:ea typeface="+mn-ea"/>
                <a:cs typeface="+mn-cs"/>
              </a:rPr>
              <a:t>to view charts.</a:t>
            </a:r>
            <a:r>
              <a:rPr kumimoji="0" lang="en-US" sz="1200" b="1" i="0" u="none" strike="noStrike" kern="1200" cap="none" spc="0" normalizeH="0" baseline="0" noProof="0" dirty="0">
                <a:ln>
                  <a:noFill/>
                </a:ln>
                <a:solidFill>
                  <a:srgbClr val="FF0000"/>
                </a:solidFill>
                <a:effectLst/>
                <a:uLnTx/>
                <a:uFillTx/>
                <a:latin typeface="Calibri"/>
                <a:ea typeface="+mn-ea"/>
                <a:cs typeface="+mn-cs"/>
              </a:rPr>
              <a:t> </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kumimoji="0" lang="en-US" sz="1200" i="0" u="none" strike="noStrike" kern="1200" cap="none" spc="0" normalizeH="0" baseline="0" noProof="0" dirty="0">
                <a:ln>
                  <a:noFill/>
                </a:ln>
                <a:solidFill>
                  <a:srgbClr val="FF0000"/>
                </a:solidFill>
                <a:effectLst/>
                <a:uLnTx/>
                <a:uFillTx/>
                <a:latin typeface="Calibri"/>
                <a:ea typeface="+mn-ea"/>
                <a:cs typeface="+mn-cs"/>
              </a:rPr>
              <a:t>Use the </a:t>
            </a:r>
            <a:r>
              <a:rPr kumimoji="0" lang="en-US" sz="1200" b="1" i="0" u="none" strike="noStrike" kern="1200" cap="none" spc="0" normalizeH="0" baseline="0" noProof="0" dirty="0">
                <a:ln>
                  <a:noFill/>
                </a:ln>
                <a:solidFill>
                  <a:srgbClr val="FF0000"/>
                </a:solidFill>
                <a:effectLst/>
                <a:uLnTx/>
                <a:uFillTx/>
                <a:latin typeface="Calibri"/>
                <a:ea typeface="+mn-ea"/>
                <a:cs typeface="+mn-cs"/>
              </a:rPr>
              <a:t>Date Range</a:t>
            </a:r>
            <a:r>
              <a:rPr kumimoji="0" lang="en-US" sz="1200" i="0" u="none" strike="noStrike" kern="1200" cap="none" spc="0" normalizeH="0" baseline="0" noProof="0" dirty="0">
                <a:ln>
                  <a:noFill/>
                </a:ln>
                <a:solidFill>
                  <a:srgbClr val="FF0000"/>
                </a:solidFill>
                <a:effectLst/>
                <a:uLnTx/>
                <a:uFillTx/>
                <a:latin typeface="Calibri"/>
                <a:ea typeface="+mn-ea"/>
                <a:cs typeface="+mn-cs"/>
              </a:rPr>
              <a:t> and </a:t>
            </a:r>
            <a:r>
              <a:rPr kumimoji="0" lang="en-US" sz="1200" b="1" i="0" u="none" strike="noStrike" kern="1200" cap="none" spc="0" normalizeH="0" baseline="0" noProof="0" dirty="0">
                <a:ln>
                  <a:noFill/>
                </a:ln>
                <a:solidFill>
                  <a:srgbClr val="FF0000"/>
                </a:solidFill>
                <a:effectLst/>
                <a:uLnTx/>
                <a:uFillTx/>
                <a:latin typeface="Calibri"/>
                <a:ea typeface="+mn-ea"/>
                <a:cs typeface="+mn-cs"/>
              </a:rPr>
              <a:t>Compare To </a:t>
            </a:r>
            <a:r>
              <a:rPr lang="en-US" sz="1200" dirty="0">
                <a:solidFill>
                  <a:srgbClr val="FF0000"/>
                </a:solidFill>
                <a:latin typeface="Calibri"/>
              </a:rPr>
              <a:t>filters</a:t>
            </a:r>
            <a:r>
              <a:rPr lang="en-US" sz="1200" b="1" dirty="0">
                <a:solidFill>
                  <a:srgbClr val="FF0000"/>
                </a:solidFill>
                <a:latin typeface="Calibri"/>
              </a:rPr>
              <a:t> </a:t>
            </a:r>
            <a:r>
              <a:rPr lang="en-US" sz="1200" dirty="0">
                <a:solidFill>
                  <a:srgbClr val="FF0000"/>
                </a:solidFill>
                <a:latin typeface="Calibri"/>
              </a:rPr>
              <a:t>to compare timeframes.</a:t>
            </a:r>
            <a:endParaRPr kumimoji="0" lang="en-US" sz="12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Also, feel free to share the reporting dashboard live with your team!</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64546197-4796-D0F3-FDA2-E7458198EFEF}"/>
              </a:ext>
            </a:extLst>
          </p:cNvPr>
          <p:cNvSpPr/>
          <p:nvPr/>
        </p:nvSpPr>
        <p:spPr>
          <a:xfrm>
            <a:off x="483937" y="990770"/>
            <a:ext cx="394397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828"/>
                </a:solidFill>
                <a:latin typeface="+mn-lt"/>
                <a:ea typeface="+mn-ea"/>
                <a:cs typeface="+mn-cs"/>
              </a:defRPr>
            </a:pPr>
            <a:r>
              <a:rPr kumimoji="0" lang="en-US" sz="1200" b="0" i="0" u="none" strike="noStrike" kern="1200" cap="none" spc="0" normalizeH="0" baseline="0" noProof="0" dirty="0">
                <a:ln>
                  <a:noFill/>
                </a:ln>
                <a:solidFill>
                  <a:srgbClr val="282828"/>
                </a:solidFill>
                <a:effectLst/>
                <a:uLnTx/>
                <a:uFillTx/>
                <a:latin typeface="Calibri"/>
                <a:ea typeface="+mn-ea"/>
                <a:cs typeface="+mn-cs"/>
              </a:rPr>
              <a:t>Timeframe:</a:t>
            </a:r>
            <a:r>
              <a:rPr kumimoji="0" lang="en-US" sz="1200" b="0" i="0" u="none" strike="noStrike" kern="1200" cap="none" spc="0" normalizeH="0" baseline="0" noProof="0" dirty="0">
                <a:ln>
                  <a:noFill/>
                </a:ln>
                <a:solidFill>
                  <a:srgbClr val="FF0000"/>
                </a:solidFill>
                <a:effectLst/>
                <a:uLnTx/>
                <a:uFillTx/>
                <a:latin typeface="Calibri"/>
                <a:ea typeface="+mn-ea"/>
                <a:cs typeface="+mn-cs"/>
              </a:rPr>
              <a:t> Last X Days/Months to Previous X Days/Months</a:t>
            </a:r>
          </a:p>
        </p:txBody>
      </p:sp>
      <p:pic>
        <p:nvPicPr>
          <p:cNvPr id="6" name="Picture 5">
            <a:extLst>
              <a:ext uri="{FF2B5EF4-FFF2-40B4-BE49-F238E27FC236}">
                <a16:creationId xmlns:a16="http://schemas.microsoft.com/office/drawing/2014/main" id="{5B9F7F29-C623-27F3-6264-376F6BDBC4D1}"/>
              </a:ext>
            </a:extLst>
          </p:cNvPr>
          <p:cNvPicPr>
            <a:picLocks noChangeAspect="1"/>
          </p:cNvPicPr>
          <p:nvPr/>
        </p:nvPicPr>
        <p:blipFill>
          <a:blip r:embed="rId4"/>
          <a:stretch>
            <a:fillRect/>
          </a:stretch>
        </p:blipFill>
        <p:spPr>
          <a:xfrm>
            <a:off x="4055269" y="4950093"/>
            <a:ext cx="4081462" cy="30233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8E6A15D-0975-A12B-68B8-9F945188417E}"/>
              </a:ext>
            </a:extLst>
          </p:cNvPr>
          <p:cNvPicPr>
            <a:picLocks noChangeAspect="1"/>
          </p:cNvPicPr>
          <p:nvPr/>
        </p:nvPicPr>
        <p:blipFill>
          <a:blip r:embed="rId5"/>
          <a:stretch>
            <a:fillRect/>
          </a:stretch>
        </p:blipFill>
        <p:spPr>
          <a:xfrm>
            <a:off x="800100" y="1694498"/>
            <a:ext cx="10591800" cy="28288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46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Average Score by Manager competencies</a:t>
            </a:r>
          </a:p>
        </p:txBody>
      </p:sp>
      <p:sp>
        <p:nvSpPr>
          <p:cNvPr id="16" name="Rectangle 15">
            <a:extLst>
              <a:ext uri="{FF2B5EF4-FFF2-40B4-BE49-F238E27FC236}">
                <a16:creationId xmlns:a16="http://schemas.microsoft.com/office/drawing/2014/main" id="{239B534E-9C89-B2DD-AA9D-ABB76501763B}"/>
              </a:ext>
            </a:extLst>
          </p:cNvPr>
          <p:cNvSpPr/>
          <p:nvPr/>
        </p:nvSpPr>
        <p:spPr>
          <a:xfrm>
            <a:off x="3378205" y="5503522"/>
            <a:ext cx="5435591" cy="1015663"/>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charts from manager portal </a:t>
            </a:r>
            <a:r>
              <a:rPr lang="en-US" sz="1200" b="1" dirty="0">
                <a:solidFill>
                  <a:schemeClr val="bg1"/>
                </a:solidFill>
              </a:rPr>
              <a:t>(</a:t>
            </a:r>
            <a:r>
              <a:rPr lang="en-US" sz="1200" b="1" dirty="0">
                <a:solidFill>
                  <a:schemeClr val="bg1"/>
                </a:solidFill>
                <a:hlinkClick r:id="rId3" action="ppaction://hlinkfile"/>
              </a:rPr>
              <a:t>myengage360.com</a:t>
            </a:r>
            <a:r>
              <a:rPr lang="en-US" sz="1200" b="1" dirty="0">
                <a:solidFill>
                  <a:schemeClr val="bg1"/>
                </a:solidFill>
              </a:rPr>
              <a:t>) </a:t>
            </a:r>
            <a:r>
              <a:rPr lang="en-US" sz="1200" dirty="0">
                <a:solidFill>
                  <a:srgbClr val="FF0000"/>
                </a:solidFill>
              </a:rPr>
              <a:t>and paste above.</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Home </a:t>
            </a:r>
            <a:r>
              <a:rPr lang="en-US" sz="1200" dirty="0">
                <a:solidFill>
                  <a:srgbClr val="FF0000"/>
                </a:solidFill>
              </a:rPr>
              <a:t>page</a:t>
            </a:r>
            <a:r>
              <a:rPr lang="en-US" sz="1200" b="1" dirty="0">
                <a:solidFill>
                  <a:srgbClr val="FF0000"/>
                </a:solidFill>
              </a:rPr>
              <a:t> </a:t>
            </a:r>
            <a:r>
              <a:rPr lang="en-US" sz="1200" dirty="0">
                <a:solidFill>
                  <a:srgbClr val="FF0000"/>
                </a:solidFill>
              </a:rPr>
              <a:t>to view charts.</a:t>
            </a:r>
            <a:r>
              <a:rPr lang="en-US" sz="1200" b="1" dirty="0">
                <a:solidFill>
                  <a:srgbClr val="FF0000"/>
                </a:solidFill>
              </a:rPr>
              <a:t> </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a:p>
            <a:pPr algn="ctr">
              <a:defRPr sz="1862" b="0" i="0" u="none" strike="noStrike" kern="1200" spc="0" baseline="0">
                <a:solidFill>
                  <a:srgbClr val="282828"/>
                </a:solidFill>
                <a:latin typeface="+mn-lt"/>
                <a:ea typeface="+mn-ea"/>
                <a:cs typeface="+mn-cs"/>
              </a:defRPr>
            </a:pPr>
            <a:endParaRPr lang="en-US" sz="1200" dirty="0">
              <a:solidFill>
                <a:srgbClr val="FF0000"/>
              </a:solidFill>
            </a:endParaRPr>
          </a:p>
          <a:p>
            <a:pPr algn="ctr">
              <a:defRPr sz="1862" b="0" i="0" u="none" strike="noStrike" kern="1200" spc="0" baseline="0">
                <a:solidFill>
                  <a:srgbClr val="282828"/>
                </a:solidFill>
                <a:latin typeface="+mn-lt"/>
                <a:ea typeface="+mn-ea"/>
                <a:cs typeface="+mn-cs"/>
              </a:defRPr>
            </a:pPr>
            <a:endParaRPr lang="en-US" sz="1200" dirty="0">
              <a:solidFill>
                <a:srgbClr val="FF0000"/>
              </a:solidFill>
            </a:endParaRPr>
          </a:p>
        </p:txBody>
      </p:sp>
      <p:sp>
        <p:nvSpPr>
          <p:cNvPr id="4" name="Rectangle 3">
            <a:extLst>
              <a:ext uri="{FF2B5EF4-FFF2-40B4-BE49-F238E27FC236}">
                <a16:creationId xmlns:a16="http://schemas.microsoft.com/office/drawing/2014/main" id="{64546197-4796-D0F3-FDA2-E7458198EFEF}"/>
              </a:ext>
            </a:extLst>
          </p:cNvPr>
          <p:cNvSpPr/>
          <p:nvPr/>
        </p:nvSpPr>
        <p:spPr>
          <a:xfrm>
            <a:off x="475622" y="966400"/>
            <a:ext cx="2713050"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 </a:t>
            </a:r>
          </a:p>
        </p:txBody>
      </p:sp>
      <p:sp>
        <p:nvSpPr>
          <p:cNvPr id="5" name="Content Placeholder 16">
            <a:extLst>
              <a:ext uri="{FF2B5EF4-FFF2-40B4-BE49-F238E27FC236}">
                <a16:creationId xmlns:a16="http://schemas.microsoft.com/office/drawing/2014/main" id="{1F1E5F91-7459-7675-5501-F5863DB32935}"/>
              </a:ext>
            </a:extLst>
          </p:cNvPr>
          <p:cNvSpPr>
            <a:spLocks noGrp="1"/>
          </p:cNvSpPr>
          <p:nvPr>
            <p:ph sz="quarter" idx="10"/>
          </p:nvPr>
        </p:nvSpPr>
        <p:spPr>
          <a:xfrm>
            <a:off x="475623" y="1438695"/>
            <a:ext cx="3943978" cy="4205325"/>
          </a:xfrm>
        </p:spPr>
        <p:txBody>
          <a:bodyPr/>
          <a:lstStyle/>
          <a:p>
            <a:r>
              <a:rPr lang="en-US" b="1" dirty="0"/>
              <a:t>Summary</a:t>
            </a:r>
          </a:p>
          <a:p>
            <a:pPr lvl="1"/>
            <a:r>
              <a:rPr lang="en-US" dirty="0"/>
              <a:t>Strongest Competencies:</a:t>
            </a:r>
          </a:p>
          <a:p>
            <a:pPr lvl="2"/>
            <a:r>
              <a:rPr lang="en-US" dirty="0">
                <a:solidFill>
                  <a:srgbClr val="FF0000"/>
                </a:solidFill>
                <a:highlight>
                  <a:srgbClr val="FFFF00"/>
                </a:highlight>
              </a:rPr>
              <a:t>Communicate Effectively</a:t>
            </a:r>
          </a:p>
          <a:p>
            <a:pPr lvl="2"/>
            <a:r>
              <a:rPr lang="en-US" dirty="0">
                <a:solidFill>
                  <a:srgbClr val="FF0000"/>
                </a:solidFill>
                <a:highlight>
                  <a:srgbClr val="FFFF00"/>
                </a:highlight>
              </a:rPr>
              <a:t>Measure &amp; Achieve Objectives</a:t>
            </a:r>
          </a:p>
          <a:p>
            <a:pPr lvl="1"/>
            <a:r>
              <a:rPr lang="en-US" dirty="0"/>
              <a:t>Areas of Opportunity:</a:t>
            </a:r>
          </a:p>
          <a:p>
            <a:pPr lvl="2"/>
            <a:r>
              <a:rPr lang="en-US" dirty="0">
                <a:solidFill>
                  <a:srgbClr val="FF0000"/>
                </a:solidFill>
                <a:highlight>
                  <a:srgbClr val="FFFF00"/>
                </a:highlight>
              </a:rPr>
              <a:t>Develop and Support People</a:t>
            </a:r>
          </a:p>
          <a:p>
            <a:pPr lvl="2"/>
            <a:r>
              <a:rPr lang="en-US" dirty="0">
                <a:solidFill>
                  <a:srgbClr val="FF0000"/>
                </a:solidFill>
                <a:highlight>
                  <a:srgbClr val="FFFF00"/>
                </a:highlight>
              </a:rPr>
              <a:t>Demonstrate Emotional Intelligence</a:t>
            </a:r>
          </a:p>
          <a:p>
            <a:pPr lvl="1"/>
            <a:endParaRPr lang="en-US" dirty="0"/>
          </a:p>
          <a:p>
            <a:pPr marL="0" lvl="1"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9D3D91DE-E616-E740-319B-F90DCF64B1EE}"/>
              </a:ext>
            </a:extLst>
          </p:cNvPr>
          <p:cNvPicPr>
            <a:picLocks noChangeAspect="1"/>
          </p:cNvPicPr>
          <p:nvPr/>
        </p:nvPicPr>
        <p:blipFill rotWithShape="1">
          <a:blip r:embed="rId4"/>
          <a:srcRect r="50625"/>
          <a:stretch/>
        </p:blipFill>
        <p:spPr>
          <a:xfrm>
            <a:off x="5334000" y="1438695"/>
            <a:ext cx="5181600" cy="366067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79E801C-1750-7504-37ED-56C354BF863F}"/>
              </a:ext>
            </a:extLst>
          </p:cNvPr>
          <p:cNvPicPr>
            <a:picLocks noChangeAspect="1"/>
          </p:cNvPicPr>
          <p:nvPr/>
        </p:nvPicPr>
        <p:blipFill>
          <a:blip r:embed="rId5"/>
          <a:stretch>
            <a:fillRect/>
          </a:stretch>
        </p:blipFill>
        <p:spPr>
          <a:xfrm>
            <a:off x="7072312" y="5182385"/>
            <a:ext cx="1704975" cy="238125"/>
          </a:xfrm>
          <a:prstGeom prst="rect">
            <a:avLst/>
          </a:prstGeom>
        </p:spPr>
      </p:pic>
    </p:spTree>
    <p:extLst>
      <p:ext uri="{BB962C8B-B14F-4D97-AF65-F5344CB8AC3E}">
        <p14:creationId xmlns:p14="http://schemas.microsoft.com/office/powerpoint/2010/main" val="350135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Department’s Average Score by Organization competencies</a:t>
            </a:r>
          </a:p>
        </p:txBody>
      </p:sp>
      <p:sp>
        <p:nvSpPr>
          <p:cNvPr id="16" name="Rectangle 15">
            <a:extLst>
              <a:ext uri="{FF2B5EF4-FFF2-40B4-BE49-F238E27FC236}">
                <a16:creationId xmlns:a16="http://schemas.microsoft.com/office/drawing/2014/main" id="{239B534E-9C89-B2DD-AA9D-ABB76501763B}"/>
              </a:ext>
            </a:extLst>
          </p:cNvPr>
          <p:cNvSpPr/>
          <p:nvPr/>
        </p:nvSpPr>
        <p:spPr>
          <a:xfrm>
            <a:off x="3378205" y="5503522"/>
            <a:ext cx="5435591" cy="1015663"/>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rgbClr val="FF0000"/>
                </a:solidFill>
              </a:rPr>
              <a:t>Simply download charts from manager portal </a:t>
            </a:r>
            <a:r>
              <a:rPr lang="en-US" sz="1200" b="1" dirty="0">
                <a:solidFill>
                  <a:schemeClr val="bg1"/>
                </a:solidFill>
              </a:rPr>
              <a:t>(</a:t>
            </a:r>
            <a:r>
              <a:rPr lang="en-US" sz="1200" b="1" dirty="0">
                <a:solidFill>
                  <a:schemeClr val="bg1"/>
                </a:solidFill>
                <a:hlinkClick r:id="rId3" action="ppaction://hlinkfile"/>
              </a:rPr>
              <a:t>myengage360.com</a:t>
            </a:r>
            <a:r>
              <a:rPr lang="en-US" sz="1200" b="1" dirty="0">
                <a:solidFill>
                  <a:schemeClr val="bg1"/>
                </a:solidFill>
              </a:rPr>
              <a:t>) </a:t>
            </a:r>
            <a:r>
              <a:rPr lang="en-US" sz="1200" dirty="0">
                <a:solidFill>
                  <a:srgbClr val="FF0000"/>
                </a:solidFill>
              </a:rPr>
              <a:t>and paste above.</a:t>
            </a:r>
          </a:p>
          <a:p>
            <a:pPr marL="171450" indent="-171450" algn="ctr">
              <a:buFont typeface="Arial" panose="020B0604020202020204" pitchFamily="34" charset="0"/>
              <a:buChar char="•"/>
              <a:defRPr sz="1862" b="0" i="0" u="none" strike="noStrike" kern="1200" spc="0" baseline="0">
                <a:solidFill>
                  <a:srgbClr val="282828"/>
                </a:solidFill>
                <a:latin typeface="+mn-lt"/>
                <a:ea typeface="+mn-ea"/>
                <a:cs typeface="+mn-cs"/>
              </a:defRPr>
            </a:pPr>
            <a:r>
              <a:rPr lang="en-US" sz="1200" dirty="0">
                <a:solidFill>
                  <a:srgbClr val="FF0000"/>
                </a:solidFill>
              </a:rPr>
              <a:t>Go to </a:t>
            </a:r>
            <a:r>
              <a:rPr lang="en-US" sz="1200" b="1" dirty="0">
                <a:solidFill>
                  <a:srgbClr val="FF0000"/>
                </a:solidFill>
              </a:rPr>
              <a:t>Home </a:t>
            </a:r>
            <a:r>
              <a:rPr lang="en-US" sz="1200" dirty="0">
                <a:solidFill>
                  <a:srgbClr val="FF0000"/>
                </a:solidFill>
              </a:rPr>
              <a:t>page</a:t>
            </a:r>
            <a:r>
              <a:rPr lang="en-US" sz="1200" b="1" dirty="0">
                <a:solidFill>
                  <a:srgbClr val="FF0000"/>
                </a:solidFill>
              </a:rPr>
              <a:t> </a:t>
            </a:r>
            <a:r>
              <a:rPr lang="en-US" sz="1200" dirty="0">
                <a:solidFill>
                  <a:srgbClr val="FF0000"/>
                </a:solidFill>
              </a:rPr>
              <a:t>to view charts.</a:t>
            </a:r>
            <a:r>
              <a:rPr lang="en-US" sz="1200" b="1" dirty="0">
                <a:solidFill>
                  <a:srgbClr val="FF0000"/>
                </a:solidFill>
              </a:rPr>
              <a:t> </a:t>
            </a:r>
          </a:p>
          <a:p>
            <a:pPr algn="ctr">
              <a:defRPr sz="1862" b="0" i="0" u="none" strike="noStrike" kern="1200" spc="0" baseline="0">
                <a:solidFill>
                  <a:srgbClr val="282828"/>
                </a:solidFill>
                <a:latin typeface="+mn-lt"/>
                <a:ea typeface="+mn-ea"/>
                <a:cs typeface="+mn-cs"/>
              </a:defRPr>
            </a:pPr>
            <a:r>
              <a:rPr lang="en-US" sz="1200" b="1" dirty="0">
                <a:solidFill>
                  <a:srgbClr val="FF0000"/>
                </a:solidFill>
              </a:rPr>
              <a:t>Also, feel free to share the reporting dashboard live with your team!</a:t>
            </a:r>
          </a:p>
          <a:p>
            <a:pPr algn="ctr">
              <a:defRPr sz="1862" b="0" i="0" u="none" strike="noStrike" kern="1200" spc="0" baseline="0">
                <a:solidFill>
                  <a:srgbClr val="282828"/>
                </a:solidFill>
                <a:latin typeface="+mn-lt"/>
                <a:ea typeface="+mn-ea"/>
                <a:cs typeface="+mn-cs"/>
              </a:defRPr>
            </a:pPr>
            <a:endParaRPr lang="en-US" sz="1200" dirty="0">
              <a:solidFill>
                <a:srgbClr val="FF0000"/>
              </a:solidFill>
            </a:endParaRPr>
          </a:p>
          <a:p>
            <a:pPr algn="ctr">
              <a:defRPr sz="1862" b="0" i="0" u="none" strike="noStrike" kern="1200" spc="0" baseline="0">
                <a:solidFill>
                  <a:srgbClr val="282828"/>
                </a:solidFill>
                <a:latin typeface="+mn-lt"/>
                <a:ea typeface="+mn-ea"/>
                <a:cs typeface="+mn-cs"/>
              </a:defRPr>
            </a:pPr>
            <a:endParaRPr lang="en-US" sz="1200" dirty="0">
              <a:solidFill>
                <a:srgbClr val="FF0000"/>
              </a:solidFill>
            </a:endParaRPr>
          </a:p>
        </p:txBody>
      </p:sp>
      <p:sp>
        <p:nvSpPr>
          <p:cNvPr id="4" name="Rectangle 3">
            <a:extLst>
              <a:ext uri="{FF2B5EF4-FFF2-40B4-BE49-F238E27FC236}">
                <a16:creationId xmlns:a16="http://schemas.microsoft.com/office/drawing/2014/main" id="{64546197-4796-D0F3-FDA2-E7458198EFEF}"/>
              </a:ext>
            </a:extLst>
          </p:cNvPr>
          <p:cNvSpPr/>
          <p:nvPr/>
        </p:nvSpPr>
        <p:spPr>
          <a:xfrm>
            <a:off x="475622" y="966400"/>
            <a:ext cx="2713050" cy="276999"/>
          </a:xfrm>
          <a:prstGeom prst="rect">
            <a:avLst/>
          </a:prstGeom>
        </p:spPr>
        <p:txBody>
          <a:bodyPr wrap="none">
            <a:spAutoFit/>
          </a:bodyPr>
          <a:lstStyle/>
          <a:p>
            <a:pPr algn="ctr">
              <a:defRPr sz="1862" b="0" i="0" u="none" strike="noStrike" kern="1200" spc="0" baseline="0">
                <a:solidFill>
                  <a:srgbClr val="282828"/>
                </a:solidFill>
                <a:latin typeface="+mn-lt"/>
                <a:ea typeface="+mn-ea"/>
                <a:cs typeface="+mn-cs"/>
              </a:defRPr>
            </a:pPr>
            <a:r>
              <a:rPr lang="en-US" sz="1200" dirty="0">
                <a:solidFill>
                  <a:schemeClr val="bg1"/>
                </a:solidFill>
              </a:rPr>
              <a:t>Date Range:</a:t>
            </a:r>
            <a:r>
              <a:rPr lang="en-US" sz="1200" dirty="0">
                <a:solidFill>
                  <a:srgbClr val="FF0000"/>
                </a:solidFill>
              </a:rPr>
              <a:t> XX/ XX/XXXX </a:t>
            </a:r>
            <a:r>
              <a:rPr lang="en-US" sz="1200" dirty="0">
                <a:solidFill>
                  <a:schemeClr val="bg1"/>
                </a:solidFill>
              </a:rPr>
              <a:t>– </a:t>
            </a:r>
            <a:r>
              <a:rPr lang="en-US" sz="1200" dirty="0">
                <a:solidFill>
                  <a:srgbClr val="FF0000"/>
                </a:solidFill>
              </a:rPr>
              <a:t>XX/XX/XXXX </a:t>
            </a:r>
          </a:p>
        </p:txBody>
      </p:sp>
      <p:sp>
        <p:nvSpPr>
          <p:cNvPr id="5" name="Content Placeholder 16">
            <a:extLst>
              <a:ext uri="{FF2B5EF4-FFF2-40B4-BE49-F238E27FC236}">
                <a16:creationId xmlns:a16="http://schemas.microsoft.com/office/drawing/2014/main" id="{1F1E5F91-7459-7675-5501-F5863DB32935}"/>
              </a:ext>
            </a:extLst>
          </p:cNvPr>
          <p:cNvSpPr>
            <a:spLocks noGrp="1"/>
          </p:cNvSpPr>
          <p:nvPr>
            <p:ph sz="quarter" idx="10"/>
          </p:nvPr>
        </p:nvSpPr>
        <p:spPr>
          <a:xfrm>
            <a:off x="475623" y="1438695"/>
            <a:ext cx="3943978" cy="4205325"/>
          </a:xfrm>
        </p:spPr>
        <p:txBody>
          <a:bodyPr/>
          <a:lstStyle/>
          <a:p>
            <a:r>
              <a:rPr lang="en-US" b="1" dirty="0"/>
              <a:t>Summary</a:t>
            </a:r>
          </a:p>
          <a:p>
            <a:pPr lvl="1"/>
            <a:r>
              <a:rPr lang="en-US" dirty="0"/>
              <a:t>Strongest Competencies :</a:t>
            </a:r>
          </a:p>
          <a:p>
            <a:pPr lvl="2"/>
            <a:r>
              <a:rPr lang="en-US" dirty="0">
                <a:solidFill>
                  <a:srgbClr val="FF0000"/>
                </a:solidFill>
                <a:highlight>
                  <a:srgbClr val="FFFF00"/>
                </a:highlight>
              </a:rPr>
              <a:t>Executive Leadership</a:t>
            </a:r>
          </a:p>
          <a:p>
            <a:pPr lvl="2"/>
            <a:r>
              <a:rPr lang="en-US" dirty="0">
                <a:solidFill>
                  <a:srgbClr val="FF0000"/>
                </a:solidFill>
                <a:highlight>
                  <a:srgbClr val="FFFF00"/>
                </a:highlight>
              </a:rPr>
              <a:t>Employee Growth</a:t>
            </a:r>
          </a:p>
          <a:p>
            <a:pPr lvl="1"/>
            <a:r>
              <a:rPr lang="en-US" dirty="0"/>
              <a:t>Areas of Opportunity:</a:t>
            </a:r>
          </a:p>
          <a:p>
            <a:pPr lvl="2"/>
            <a:r>
              <a:rPr lang="en-US" dirty="0">
                <a:solidFill>
                  <a:srgbClr val="FF0000"/>
                </a:solidFill>
                <a:highlight>
                  <a:srgbClr val="FFFF00"/>
                </a:highlight>
              </a:rPr>
              <a:t>Safety, Tech, and Resources</a:t>
            </a:r>
          </a:p>
          <a:p>
            <a:pPr lvl="2"/>
            <a:r>
              <a:rPr lang="en-US" dirty="0">
                <a:solidFill>
                  <a:srgbClr val="FF0000"/>
                </a:solidFill>
                <a:highlight>
                  <a:srgbClr val="FFFF00"/>
                </a:highlight>
              </a:rPr>
              <a:t>Products and Services</a:t>
            </a:r>
          </a:p>
          <a:p>
            <a:pPr lvl="1"/>
            <a:endParaRPr lang="en-US" dirty="0"/>
          </a:p>
          <a:p>
            <a:pPr marL="0" lvl="1"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9D3D91DE-E616-E740-319B-F90DCF64B1EE}"/>
              </a:ext>
            </a:extLst>
          </p:cNvPr>
          <p:cNvPicPr>
            <a:picLocks noChangeAspect="1"/>
          </p:cNvPicPr>
          <p:nvPr/>
        </p:nvPicPr>
        <p:blipFill rotWithShape="1">
          <a:blip r:embed="rId4"/>
          <a:srcRect l="50000"/>
          <a:stretch/>
        </p:blipFill>
        <p:spPr>
          <a:xfrm>
            <a:off x="5638800" y="1438695"/>
            <a:ext cx="5074972" cy="3540532"/>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7F93E785-8220-445D-4B0F-CF6DA05AFB99}"/>
              </a:ext>
            </a:extLst>
          </p:cNvPr>
          <p:cNvPicPr>
            <a:picLocks noChangeAspect="1"/>
          </p:cNvPicPr>
          <p:nvPr/>
        </p:nvPicPr>
        <p:blipFill>
          <a:blip r:embed="rId5"/>
          <a:stretch>
            <a:fillRect/>
          </a:stretch>
        </p:blipFill>
        <p:spPr>
          <a:xfrm>
            <a:off x="7323798" y="5122312"/>
            <a:ext cx="1704975" cy="238125"/>
          </a:xfrm>
          <a:prstGeom prst="rect">
            <a:avLst/>
          </a:prstGeom>
        </p:spPr>
      </p:pic>
    </p:spTree>
    <p:extLst>
      <p:ext uri="{BB962C8B-B14F-4D97-AF65-F5344CB8AC3E}">
        <p14:creationId xmlns:p14="http://schemas.microsoft.com/office/powerpoint/2010/main" val="1632157868"/>
      </p:ext>
    </p:extLst>
  </p:cSld>
  <p:clrMapOvr>
    <a:masterClrMapping/>
  </p:clrMapOvr>
</p:sld>
</file>

<file path=ppt/theme/theme1.xml><?xml version="1.0" encoding="utf-8"?>
<a:theme xmlns:a="http://schemas.openxmlformats.org/drawingml/2006/main" name="HC360">
  <a:themeElements>
    <a:clrScheme name="Custom 4">
      <a:dk1>
        <a:srgbClr val="282828"/>
      </a:dk1>
      <a:lt1>
        <a:srgbClr val="97999C"/>
      </a:lt1>
      <a:dk2>
        <a:srgbClr val="464343"/>
      </a:dk2>
      <a:lt2>
        <a:srgbClr val="E7E8E9"/>
      </a:lt2>
      <a:accent1>
        <a:srgbClr val="385676"/>
      </a:accent1>
      <a:accent2>
        <a:srgbClr val="B8CADE"/>
      </a:accent2>
      <a:accent3>
        <a:srgbClr val="C7A138"/>
      </a:accent3>
      <a:accent4>
        <a:srgbClr val="B1D1CB"/>
      </a:accent4>
      <a:accent5>
        <a:srgbClr val="859E9A"/>
      </a:accent5>
      <a:accent6>
        <a:srgbClr val="707275"/>
      </a:accent6>
      <a:hlink>
        <a:srgbClr val="464343"/>
      </a:hlink>
      <a:folHlink>
        <a:srgbClr val="97999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SCO USE" id="{5FFB2CCC-C62E-4BB6-9D6D-D963BE4C519D}" vid="{6550E0B4-FCF4-4FEC-94B6-2947E35F6DAC}"/>
    </a:ext>
  </a:extLst>
</a:theme>
</file>

<file path=ppt/theme/theme2.xml><?xml version="1.0" encoding="utf-8"?>
<a:theme xmlns:a="http://schemas.openxmlformats.org/drawingml/2006/main" name="1_HC360">
  <a:themeElements>
    <a:clrScheme name="HealthCheck360">
      <a:dk1>
        <a:srgbClr val="3F3F3F"/>
      </a:dk1>
      <a:lt1>
        <a:srgbClr val="FFFFFF"/>
      </a:lt1>
      <a:dk2>
        <a:srgbClr val="3F3F3F"/>
      </a:dk2>
      <a:lt2>
        <a:srgbClr val="FFFFFF"/>
      </a:lt2>
      <a:accent1>
        <a:srgbClr val="333F50"/>
      </a:accent1>
      <a:accent2>
        <a:srgbClr val="B8CADE"/>
      </a:accent2>
      <a:accent3>
        <a:srgbClr val="C7A138"/>
      </a:accent3>
      <a:accent4>
        <a:srgbClr val="607975"/>
      </a:accent4>
      <a:accent5>
        <a:srgbClr val="C00000"/>
      </a:accent5>
      <a:accent6>
        <a:srgbClr val="44546A"/>
      </a:accent6>
      <a:hlink>
        <a:srgbClr val="385676"/>
      </a:hlink>
      <a:folHlink>
        <a:srgbClr val="707275"/>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360" id="{E1E93BF5-5A7F-47E2-A661-57F00D053258}" vid="{22B82349-6890-4B6F-8D1D-8D80E9566E79}"/>
    </a:ext>
  </a:extLst>
</a:theme>
</file>

<file path=ppt/theme/theme3.xml><?xml version="1.0" encoding="utf-8"?>
<a:theme xmlns:a="http://schemas.openxmlformats.org/drawingml/2006/main" name="2_HC360">
  <a:themeElements>
    <a:clrScheme name="Custom 4">
      <a:dk1>
        <a:srgbClr val="282828"/>
      </a:dk1>
      <a:lt1>
        <a:srgbClr val="97999C"/>
      </a:lt1>
      <a:dk2>
        <a:srgbClr val="464343"/>
      </a:dk2>
      <a:lt2>
        <a:srgbClr val="E7E8E9"/>
      </a:lt2>
      <a:accent1>
        <a:srgbClr val="385676"/>
      </a:accent1>
      <a:accent2>
        <a:srgbClr val="B8CADE"/>
      </a:accent2>
      <a:accent3>
        <a:srgbClr val="C7A138"/>
      </a:accent3>
      <a:accent4>
        <a:srgbClr val="B1D1CB"/>
      </a:accent4>
      <a:accent5>
        <a:srgbClr val="859E9A"/>
      </a:accent5>
      <a:accent6>
        <a:srgbClr val="707275"/>
      </a:accent6>
      <a:hlink>
        <a:srgbClr val="464343"/>
      </a:hlink>
      <a:folHlink>
        <a:srgbClr val="97999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SCO USE" id="{5FFB2CCC-C62E-4BB6-9D6D-D963BE4C519D}" vid="{6550E0B4-FCF4-4FEC-94B6-2947E35F6D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HC360</Template>
  <TotalTime>17551</TotalTime>
  <Words>3438</Words>
  <Application>Microsoft Macintosh PowerPoint</Application>
  <PresentationFormat>Widescreen</PresentationFormat>
  <Paragraphs>410</Paragraphs>
  <Slides>30</Slides>
  <Notes>30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Arial</vt:lpstr>
      <vt:lpstr>Calibri</vt:lpstr>
      <vt:lpstr>Cambria</vt:lpstr>
      <vt:lpstr>Courier New</vt:lpstr>
      <vt:lpstr>Franklin Gothic Book</vt:lpstr>
      <vt:lpstr>Franklin Gothic Heavy</vt:lpstr>
      <vt:lpstr>Franklin Gothic Medium Cond</vt:lpstr>
      <vt:lpstr>Nunito Sans SemiBold</vt:lpstr>
      <vt:lpstr>Poppins Light</vt:lpstr>
      <vt:lpstr>Red Hat Display</vt:lpstr>
      <vt:lpstr>Red Hat Display Black</vt:lpstr>
      <vt:lpstr>Symbol</vt:lpstr>
      <vt:lpstr>system-ui</vt:lpstr>
      <vt:lpstr>HC360</vt:lpstr>
      <vt:lpstr>1_HC360</vt:lpstr>
      <vt:lpstr>2_HC360</vt:lpstr>
      <vt:lpstr>Our Team Results [Presentation for department leaders to share feedback with their team]</vt:lpstr>
      <vt:lpstr>PowerPoint Presentation</vt:lpstr>
      <vt:lpstr>Our Commitment to our People</vt:lpstr>
      <vt:lpstr>Our Department’s Response Rate</vt:lpstr>
      <vt:lpstr>Our Department’s Response Rate Trend</vt:lpstr>
      <vt:lpstr>Our Department’s Engagement Scores</vt:lpstr>
      <vt:lpstr>Our Department’s Progress [Compare time periods)</vt:lpstr>
      <vt:lpstr>Our Department’s Average Score by Manager competencies</vt:lpstr>
      <vt:lpstr>Our Department’s Average Score by Organization competencies</vt:lpstr>
      <vt:lpstr>Our Department’s Score Trend for Manager Or Organization</vt:lpstr>
      <vt:lpstr>Our Department’s Highest Scoring Question</vt:lpstr>
      <vt:lpstr>Our Department’s Lowest Scoring Question</vt:lpstr>
      <vt:lpstr>Our Department’s Spotlight Question</vt:lpstr>
      <vt:lpstr>Our Department’s Highest and Lowest Questions</vt:lpstr>
      <vt:lpstr>Our Department’s Organization Index by Tenure</vt:lpstr>
      <vt:lpstr>Our Department’s Manager Index by Role type</vt:lpstr>
      <vt:lpstr>Our Department’s Manager Index by On-Site and Remove Employees  </vt:lpstr>
      <vt:lpstr>Manager Index by Department by Competencies</vt:lpstr>
      <vt:lpstr>Response Rate by Department by Competencies</vt:lpstr>
      <vt:lpstr>Organization Index by Department by Questions</vt:lpstr>
      <vt:lpstr>PowerPoint Presentation</vt:lpstr>
      <vt:lpstr>PowerPoint Presentation</vt:lpstr>
      <vt:lpstr>management Score Card</vt:lpstr>
      <vt:lpstr>Manager scatter plot</vt:lpstr>
      <vt:lpstr>Response Rate by Leaders</vt:lpstr>
      <vt:lpstr>Manager Index by Leaders</vt:lpstr>
      <vt:lpstr>PowerPoint Presentation</vt:lpstr>
      <vt:lpstr>PowerPoint Presentation</vt:lpstr>
      <vt:lpstr>Best Practices for Leaders of Leaders</vt:lpstr>
      <vt:lpstr>A Deeper Dive:  Sub-Competencies of Effectiveness    </vt:lpstr>
    </vt:vector>
  </TitlesOfParts>
  <Company>Cottingham &amp; Butler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tim.johnstad@healthcheck360.com</dc:creator>
  <cp:lastModifiedBy>Megan Duvick</cp:lastModifiedBy>
  <cp:revision>367</cp:revision>
  <dcterms:created xsi:type="dcterms:W3CDTF">2016-05-19T14:59:23Z</dcterms:created>
  <dcterms:modified xsi:type="dcterms:W3CDTF">2023-09-22T15:24:42Z</dcterms:modified>
</cp:coreProperties>
</file>